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75" r:id="rId2"/>
    <p:sldId id="257" r:id="rId3"/>
    <p:sldId id="258" r:id="rId4"/>
    <p:sldId id="259" r:id="rId5"/>
    <p:sldId id="261" r:id="rId6"/>
    <p:sldId id="323"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6" r:id="rId20"/>
    <p:sldId id="277" r:id="rId21"/>
    <p:sldId id="278" r:id="rId22"/>
    <p:sldId id="260" r:id="rId23"/>
    <p:sldId id="279" r:id="rId24"/>
    <p:sldId id="280" r:id="rId25"/>
    <p:sldId id="281" r:id="rId26"/>
    <p:sldId id="282" r:id="rId27"/>
    <p:sldId id="283" r:id="rId28"/>
    <p:sldId id="284" r:id="rId29"/>
    <p:sldId id="285" r:id="rId30"/>
    <p:sldId id="295" r:id="rId31"/>
    <p:sldId id="286" r:id="rId32"/>
    <p:sldId id="288" r:id="rId33"/>
    <p:sldId id="289" r:id="rId34"/>
    <p:sldId id="290" r:id="rId35"/>
    <p:sldId id="292" r:id="rId36"/>
    <p:sldId id="293" r:id="rId37"/>
    <p:sldId id="294" r:id="rId38"/>
    <p:sldId id="319" r:id="rId39"/>
    <p:sldId id="316" r:id="rId40"/>
    <p:sldId id="322" r:id="rId41"/>
    <p:sldId id="314" r:id="rId42"/>
    <p:sldId id="315"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86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6EA9EF-3537-42EC-BE78-A00E319DE83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9593B522-1355-4AFB-B5B9-2F2AC24A9551}">
      <dgm:prSet phldrT="[Text]"/>
      <dgm:spPr/>
      <dgm:t>
        <a:bodyPr/>
        <a:lstStyle/>
        <a:p>
          <a:r>
            <a:rPr lang="en-US" dirty="0"/>
            <a:t>Gartner’s 3V casted by Douglas Laney in 2001</a:t>
          </a:r>
        </a:p>
        <a:p>
          <a:r>
            <a:rPr lang="en-US" dirty="0"/>
            <a:t>Volume , Velocity and Variety</a:t>
          </a:r>
        </a:p>
      </dgm:t>
    </dgm:pt>
    <dgm:pt modelId="{A853FD29-2FDA-415F-AF60-C71AA8AEBA2C}" type="parTrans" cxnId="{0E8F4436-5258-49FD-9838-9059EECC54CC}">
      <dgm:prSet/>
      <dgm:spPr/>
      <dgm:t>
        <a:bodyPr/>
        <a:lstStyle/>
        <a:p>
          <a:endParaRPr lang="en-US"/>
        </a:p>
      </dgm:t>
    </dgm:pt>
    <dgm:pt modelId="{680210E5-33DB-4D39-B6FA-5264440B4C36}" type="sibTrans" cxnId="{0E8F4436-5258-49FD-9838-9059EECC54CC}">
      <dgm:prSet/>
      <dgm:spPr/>
      <dgm:t>
        <a:bodyPr/>
        <a:lstStyle/>
        <a:p>
          <a:endParaRPr lang="en-US"/>
        </a:p>
      </dgm:t>
    </dgm:pt>
    <dgm:pt modelId="{D95B8EDF-0611-432D-A8BA-07AF62749D46}">
      <dgm:prSet phldrT="[Text]"/>
      <dgm:spPr/>
      <dgm:t>
        <a:bodyPr/>
        <a:lstStyle/>
        <a:p>
          <a:r>
            <a:rPr lang="en-US" dirty="0"/>
            <a:t>IBM’s 4V casted by </a:t>
          </a:r>
          <a:r>
            <a:rPr lang="en-US" dirty="0" err="1"/>
            <a:t>Zikopoulos</a:t>
          </a:r>
          <a:r>
            <a:rPr lang="en-US" dirty="0"/>
            <a:t> </a:t>
          </a:r>
        </a:p>
        <a:p>
          <a:r>
            <a:rPr lang="en-US" dirty="0"/>
            <a:t>Volume , Velocity , Variety  and Veracity</a:t>
          </a:r>
        </a:p>
      </dgm:t>
    </dgm:pt>
    <dgm:pt modelId="{7F1F2327-C91D-42FE-A2E6-F2D54699FCD6}" type="parTrans" cxnId="{E95A5F13-80B9-44C8-AE5E-179604D12470}">
      <dgm:prSet/>
      <dgm:spPr/>
      <dgm:t>
        <a:bodyPr/>
        <a:lstStyle/>
        <a:p>
          <a:endParaRPr lang="en-US"/>
        </a:p>
      </dgm:t>
    </dgm:pt>
    <dgm:pt modelId="{A9DBCD37-D701-42E8-937B-7E0229B075F7}" type="sibTrans" cxnId="{E95A5F13-80B9-44C8-AE5E-179604D12470}">
      <dgm:prSet/>
      <dgm:spPr/>
      <dgm:t>
        <a:bodyPr/>
        <a:lstStyle/>
        <a:p>
          <a:endParaRPr lang="en-US"/>
        </a:p>
      </dgm:t>
    </dgm:pt>
    <dgm:pt modelId="{CE3EEC84-512C-433E-8A66-52855CAE0B27}">
      <dgm:prSet phldrT="[Text]"/>
      <dgm:spPr/>
      <dgm:t>
        <a:bodyPr/>
        <a:lstStyle/>
        <a:p>
          <a:r>
            <a:rPr lang="en-US" dirty="0"/>
            <a:t>Yuri </a:t>
          </a:r>
          <a:r>
            <a:rPr lang="en-US" dirty="0" err="1"/>
            <a:t>Demchenko’s</a:t>
          </a:r>
          <a:r>
            <a:rPr lang="en-US" dirty="0"/>
            <a:t> 5V</a:t>
          </a:r>
        </a:p>
        <a:p>
          <a:r>
            <a:rPr lang="en-US" dirty="0"/>
            <a:t>Volume , Velocity , Variety , Veracity and Value</a:t>
          </a:r>
        </a:p>
      </dgm:t>
    </dgm:pt>
    <dgm:pt modelId="{2F93BC65-F506-489C-A43F-A5FF50F6109B}" type="parTrans" cxnId="{86F533BB-5D7D-4FCB-9586-FE9814E4A2CC}">
      <dgm:prSet/>
      <dgm:spPr/>
      <dgm:t>
        <a:bodyPr/>
        <a:lstStyle/>
        <a:p>
          <a:endParaRPr lang="en-US"/>
        </a:p>
      </dgm:t>
    </dgm:pt>
    <dgm:pt modelId="{DD7750B6-B22E-4D1F-84FD-17E6EB848E16}" type="sibTrans" cxnId="{86F533BB-5D7D-4FCB-9586-FE9814E4A2CC}">
      <dgm:prSet/>
      <dgm:spPr/>
      <dgm:t>
        <a:bodyPr/>
        <a:lstStyle/>
        <a:p>
          <a:endParaRPr lang="en-US"/>
        </a:p>
      </dgm:t>
    </dgm:pt>
    <dgm:pt modelId="{1B051218-42AD-435B-97F2-D0F9BE42FE41}">
      <dgm:prSet/>
      <dgm:spPr/>
      <dgm:t>
        <a:bodyPr/>
        <a:lstStyle/>
        <a:p>
          <a:r>
            <a:rPr lang="en-US" dirty="0"/>
            <a:t>Microsoft’s 6V</a:t>
          </a:r>
        </a:p>
        <a:p>
          <a:r>
            <a:rPr lang="en-US" dirty="0"/>
            <a:t>Volume , Velocity , Variety , Veracity , Value and Visibility</a:t>
          </a:r>
        </a:p>
      </dgm:t>
    </dgm:pt>
    <dgm:pt modelId="{B06C9F56-9DC4-4A40-9534-AFB133CA986D}" type="parTrans" cxnId="{90A735D1-F13D-4C7C-90F9-8492D6554E3F}">
      <dgm:prSet/>
      <dgm:spPr/>
      <dgm:t>
        <a:bodyPr/>
        <a:lstStyle/>
        <a:p>
          <a:endParaRPr lang="en-US"/>
        </a:p>
      </dgm:t>
    </dgm:pt>
    <dgm:pt modelId="{76203CAD-B43C-4F13-93E4-F731B635C3D5}" type="sibTrans" cxnId="{90A735D1-F13D-4C7C-90F9-8492D6554E3F}">
      <dgm:prSet/>
      <dgm:spPr/>
      <dgm:t>
        <a:bodyPr/>
        <a:lstStyle/>
        <a:p>
          <a:endParaRPr lang="en-US"/>
        </a:p>
      </dgm:t>
    </dgm:pt>
    <dgm:pt modelId="{5E9F699D-60B2-4135-A279-59FBEDDDD7E1}" type="pres">
      <dgm:prSet presAssocID="{DB6EA9EF-3537-42EC-BE78-A00E319DE839}" presName="Name0" presStyleCnt="0">
        <dgm:presLayoutVars>
          <dgm:chMax val="7"/>
          <dgm:chPref val="7"/>
          <dgm:dir/>
        </dgm:presLayoutVars>
      </dgm:prSet>
      <dgm:spPr/>
    </dgm:pt>
    <dgm:pt modelId="{68A5704D-1031-40AD-9D04-C326E8F09397}" type="pres">
      <dgm:prSet presAssocID="{DB6EA9EF-3537-42EC-BE78-A00E319DE839}" presName="Name1" presStyleCnt="0"/>
      <dgm:spPr/>
    </dgm:pt>
    <dgm:pt modelId="{5E379CA9-8412-44A7-ADB8-BBCC0794CE01}" type="pres">
      <dgm:prSet presAssocID="{DB6EA9EF-3537-42EC-BE78-A00E319DE839}" presName="cycle" presStyleCnt="0"/>
      <dgm:spPr/>
    </dgm:pt>
    <dgm:pt modelId="{C2BE3194-366F-4D51-A6AD-DA2F9C781858}" type="pres">
      <dgm:prSet presAssocID="{DB6EA9EF-3537-42EC-BE78-A00E319DE839}" presName="srcNode" presStyleLbl="node1" presStyleIdx="0" presStyleCnt="4"/>
      <dgm:spPr/>
    </dgm:pt>
    <dgm:pt modelId="{72CAC97D-19DD-44CA-9526-4CA84DA96679}" type="pres">
      <dgm:prSet presAssocID="{DB6EA9EF-3537-42EC-BE78-A00E319DE839}" presName="conn" presStyleLbl="parChTrans1D2" presStyleIdx="0" presStyleCnt="1"/>
      <dgm:spPr/>
    </dgm:pt>
    <dgm:pt modelId="{F7C3FAD8-C394-4D4D-83A6-3C6E54D6DE40}" type="pres">
      <dgm:prSet presAssocID="{DB6EA9EF-3537-42EC-BE78-A00E319DE839}" presName="extraNode" presStyleLbl="node1" presStyleIdx="0" presStyleCnt="4"/>
      <dgm:spPr/>
    </dgm:pt>
    <dgm:pt modelId="{87E48B22-4689-4BFA-9C6F-FAF1FEF6B776}" type="pres">
      <dgm:prSet presAssocID="{DB6EA9EF-3537-42EC-BE78-A00E319DE839}" presName="dstNode" presStyleLbl="node1" presStyleIdx="0" presStyleCnt="4"/>
      <dgm:spPr/>
    </dgm:pt>
    <dgm:pt modelId="{FD792F7E-D1C6-48E4-A01E-608BA11382CE}" type="pres">
      <dgm:prSet presAssocID="{9593B522-1355-4AFB-B5B9-2F2AC24A9551}" presName="text_1" presStyleLbl="node1" presStyleIdx="0" presStyleCnt="4">
        <dgm:presLayoutVars>
          <dgm:bulletEnabled val="1"/>
        </dgm:presLayoutVars>
      </dgm:prSet>
      <dgm:spPr/>
    </dgm:pt>
    <dgm:pt modelId="{C405A923-1CBA-4155-B282-423E3DD3BC0D}" type="pres">
      <dgm:prSet presAssocID="{9593B522-1355-4AFB-B5B9-2F2AC24A9551}" presName="accent_1" presStyleCnt="0"/>
      <dgm:spPr/>
    </dgm:pt>
    <dgm:pt modelId="{CFECCBA8-6FA1-43D0-923B-0DCDE2ED47BA}" type="pres">
      <dgm:prSet presAssocID="{9593B522-1355-4AFB-B5B9-2F2AC24A9551}" presName="accentRepeatNode" presStyleLbl="solidFgAcc1" presStyleIdx="0" presStyleCnt="4"/>
      <dgm:spPr/>
    </dgm:pt>
    <dgm:pt modelId="{70171E36-B5F0-4BD3-9668-E8DBA4E56D1A}" type="pres">
      <dgm:prSet presAssocID="{D95B8EDF-0611-432D-A8BA-07AF62749D46}" presName="text_2" presStyleLbl="node1" presStyleIdx="1" presStyleCnt="4">
        <dgm:presLayoutVars>
          <dgm:bulletEnabled val="1"/>
        </dgm:presLayoutVars>
      </dgm:prSet>
      <dgm:spPr/>
    </dgm:pt>
    <dgm:pt modelId="{AF7C7BB5-547F-4F27-A3A4-43A8971D82AD}" type="pres">
      <dgm:prSet presAssocID="{D95B8EDF-0611-432D-A8BA-07AF62749D46}" presName="accent_2" presStyleCnt="0"/>
      <dgm:spPr/>
    </dgm:pt>
    <dgm:pt modelId="{F980595C-2231-4FCD-9768-069EB8CE313B}" type="pres">
      <dgm:prSet presAssocID="{D95B8EDF-0611-432D-A8BA-07AF62749D46}" presName="accentRepeatNode" presStyleLbl="solidFgAcc1" presStyleIdx="1" presStyleCnt="4"/>
      <dgm:spPr/>
    </dgm:pt>
    <dgm:pt modelId="{14F5A09B-822B-4627-B210-06E133907546}" type="pres">
      <dgm:prSet presAssocID="{CE3EEC84-512C-433E-8A66-52855CAE0B27}" presName="text_3" presStyleLbl="node1" presStyleIdx="2" presStyleCnt="4">
        <dgm:presLayoutVars>
          <dgm:bulletEnabled val="1"/>
        </dgm:presLayoutVars>
      </dgm:prSet>
      <dgm:spPr/>
    </dgm:pt>
    <dgm:pt modelId="{6D5B810D-C7DF-47E4-88F4-B84D8B8CC9B1}" type="pres">
      <dgm:prSet presAssocID="{CE3EEC84-512C-433E-8A66-52855CAE0B27}" presName="accent_3" presStyleCnt="0"/>
      <dgm:spPr/>
    </dgm:pt>
    <dgm:pt modelId="{3483929C-0065-4FF2-8CA8-D703A1F6B3FF}" type="pres">
      <dgm:prSet presAssocID="{CE3EEC84-512C-433E-8A66-52855CAE0B27}" presName="accentRepeatNode" presStyleLbl="solidFgAcc1" presStyleIdx="2" presStyleCnt="4"/>
      <dgm:spPr/>
    </dgm:pt>
    <dgm:pt modelId="{8168B122-5149-440E-A333-74F76C06B9C6}" type="pres">
      <dgm:prSet presAssocID="{1B051218-42AD-435B-97F2-D0F9BE42FE41}" presName="text_4" presStyleLbl="node1" presStyleIdx="3" presStyleCnt="4">
        <dgm:presLayoutVars>
          <dgm:bulletEnabled val="1"/>
        </dgm:presLayoutVars>
      </dgm:prSet>
      <dgm:spPr/>
    </dgm:pt>
    <dgm:pt modelId="{B53AD9CC-F23D-47EE-B1C1-9DC9EA07A0A0}" type="pres">
      <dgm:prSet presAssocID="{1B051218-42AD-435B-97F2-D0F9BE42FE41}" presName="accent_4" presStyleCnt="0"/>
      <dgm:spPr/>
    </dgm:pt>
    <dgm:pt modelId="{AF1E6EB3-3CBF-48E2-A909-B5839BEC505F}" type="pres">
      <dgm:prSet presAssocID="{1B051218-42AD-435B-97F2-D0F9BE42FE41}" presName="accentRepeatNode" presStyleLbl="solidFgAcc1" presStyleIdx="3" presStyleCnt="4"/>
      <dgm:spPr/>
    </dgm:pt>
  </dgm:ptLst>
  <dgm:cxnLst>
    <dgm:cxn modelId="{E95A5F13-80B9-44C8-AE5E-179604D12470}" srcId="{DB6EA9EF-3537-42EC-BE78-A00E319DE839}" destId="{D95B8EDF-0611-432D-A8BA-07AF62749D46}" srcOrd="1" destOrd="0" parTransId="{7F1F2327-C91D-42FE-A2E6-F2D54699FCD6}" sibTransId="{A9DBCD37-D701-42E8-937B-7E0229B075F7}"/>
    <dgm:cxn modelId="{0E8F4436-5258-49FD-9838-9059EECC54CC}" srcId="{DB6EA9EF-3537-42EC-BE78-A00E319DE839}" destId="{9593B522-1355-4AFB-B5B9-2F2AC24A9551}" srcOrd="0" destOrd="0" parTransId="{A853FD29-2FDA-415F-AF60-C71AA8AEBA2C}" sibTransId="{680210E5-33DB-4D39-B6FA-5264440B4C36}"/>
    <dgm:cxn modelId="{4934A33D-1E89-430B-B3CA-B4E39CB14F08}" type="presOf" srcId="{DB6EA9EF-3537-42EC-BE78-A00E319DE839}" destId="{5E9F699D-60B2-4135-A279-59FBEDDDD7E1}" srcOrd="0" destOrd="0" presId="urn:microsoft.com/office/officeart/2008/layout/VerticalCurvedList"/>
    <dgm:cxn modelId="{D5D85F47-A003-42D1-8335-79384C596F34}" type="presOf" srcId="{680210E5-33DB-4D39-B6FA-5264440B4C36}" destId="{72CAC97D-19DD-44CA-9526-4CA84DA96679}" srcOrd="0" destOrd="0" presId="urn:microsoft.com/office/officeart/2008/layout/VerticalCurvedList"/>
    <dgm:cxn modelId="{14681B7B-4901-45F7-B856-52D8925407C0}" type="presOf" srcId="{CE3EEC84-512C-433E-8A66-52855CAE0B27}" destId="{14F5A09B-822B-4627-B210-06E133907546}" srcOrd="0" destOrd="0" presId="urn:microsoft.com/office/officeart/2008/layout/VerticalCurvedList"/>
    <dgm:cxn modelId="{F298F57C-6991-4CDC-8ECB-A602E420B902}" type="presOf" srcId="{D95B8EDF-0611-432D-A8BA-07AF62749D46}" destId="{70171E36-B5F0-4BD3-9668-E8DBA4E56D1A}" srcOrd="0" destOrd="0" presId="urn:microsoft.com/office/officeart/2008/layout/VerticalCurvedList"/>
    <dgm:cxn modelId="{48D98A97-319F-489D-9EC2-10B2D1231639}" type="presOf" srcId="{9593B522-1355-4AFB-B5B9-2F2AC24A9551}" destId="{FD792F7E-D1C6-48E4-A01E-608BA11382CE}" srcOrd="0" destOrd="0" presId="urn:microsoft.com/office/officeart/2008/layout/VerticalCurvedList"/>
    <dgm:cxn modelId="{86F533BB-5D7D-4FCB-9586-FE9814E4A2CC}" srcId="{DB6EA9EF-3537-42EC-BE78-A00E319DE839}" destId="{CE3EEC84-512C-433E-8A66-52855CAE0B27}" srcOrd="2" destOrd="0" parTransId="{2F93BC65-F506-489C-A43F-A5FF50F6109B}" sibTransId="{DD7750B6-B22E-4D1F-84FD-17E6EB848E16}"/>
    <dgm:cxn modelId="{90A735D1-F13D-4C7C-90F9-8492D6554E3F}" srcId="{DB6EA9EF-3537-42EC-BE78-A00E319DE839}" destId="{1B051218-42AD-435B-97F2-D0F9BE42FE41}" srcOrd="3" destOrd="0" parTransId="{B06C9F56-9DC4-4A40-9534-AFB133CA986D}" sibTransId="{76203CAD-B43C-4F13-93E4-F731B635C3D5}"/>
    <dgm:cxn modelId="{0E19A0FD-2C03-4EA5-8E6C-D2D3EB2BCAD6}" type="presOf" srcId="{1B051218-42AD-435B-97F2-D0F9BE42FE41}" destId="{8168B122-5149-440E-A333-74F76C06B9C6}" srcOrd="0" destOrd="0" presId="urn:microsoft.com/office/officeart/2008/layout/VerticalCurvedList"/>
    <dgm:cxn modelId="{D3578238-E5F5-4979-9C92-01047DCDE322}" type="presParOf" srcId="{5E9F699D-60B2-4135-A279-59FBEDDDD7E1}" destId="{68A5704D-1031-40AD-9D04-C326E8F09397}" srcOrd="0" destOrd="0" presId="urn:microsoft.com/office/officeart/2008/layout/VerticalCurvedList"/>
    <dgm:cxn modelId="{C6FF8803-0F41-4EF0-835F-339314DDB7A4}" type="presParOf" srcId="{68A5704D-1031-40AD-9D04-C326E8F09397}" destId="{5E379CA9-8412-44A7-ADB8-BBCC0794CE01}" srcOrd="0" destOrd="0" presId="urn:microsoft.com/office/officeart/2008/layout/VerticalCurvedList"/>
    <dgm:cxn modelId="{0EAD02BE-21DD-4D63-9656-3818D8712F88}" type="presParOf" srcId="{5E379CA9-8412-44A7-ADB8-BBCC0794CE01}" destId="{C2BE3194-366F-4D51-A6AD-DA2F9C781858}" srcOrd="0" destOrd="0" presId="urn:microsoft.com/office/officeart/2008/layout/VerticalCurvedList"/>
    <dgm:cxn modelId="{624D90B4-5BC4-40CC-BE8B-0379176D3DA3}" type="presParOf" srcId="{5E379CA9-8412-44A7-ADB8-BBCC0794CE01}" destId="{72CAC97D-19DD-44CA-9526-4CA84DA96679}" srcOrd="1" destOrd="0" presId="urn:microsoft.com/office/officeart/2008/layout/VerticalCurvedList"/>
    <dgm:cxn modelId="{9AB7F889-7797-45F9-9490-FB8D7F5C7C5A}" type="presParOf" srcId="{5E379CA9-8412-44A7-ADB8-BBCC0794CE01}" destId="{F7C3FAD8-C394-4D4D-83A6-3C6E54D6DE40}" srcOrd="2" destOrd="0" presId="urn:microsoft.com/office/officeart/2008/layout/VerticalCurvedList"/>
    <dgm:cxn modelId="{FAEFE360-50EE-4348-9C29-CEE67CB11876}" type="presParOf" srcId="{5E379CA9-8412-44A7-ADB8-BBCC0794CE01}" destId="{87E48B22-4689-4BFA-9C6F-FAF1FEF6B776}" srcOrd="3" destOrd="0" presId="urn:microsoft.com/office/officeart/2008/layout/VerticalCurvedList"/>
    <dgm:cxn modelId="{BEDFAD0D-43A3-4E2A-9648-DBC029DF5CAD}" type="presParOf" srcId="{68A5704D-1031-40AD-9D04-C326E8F09397}" destId="{FD792F7E-D1C6-48E4-A01E-608BA11382CE}" srcOrd="1" destOrd="0" presId="urn:microsoft.com/office/officeart/2008/layout/VerticalCurvedList"/>
    <dgm:cxn modelId="{D80F3226-40AC-4A49-9AE7-940D4228AF55}" type="presParOf" srcId="{68A5704D-1031-40AD-9D04-C326E8F09397}" destId="{C405A923-1CBA-4155-B282-423E3DD3BC0D}" srcOrd="2" destOrd="0" presId="urn:microsoft.com/office/officeart/2008/layout/VerticalCurvedList"/>
    <dgm:cxn modelId="{3A9A97F3-1863-4AC1-BC02-1F6DD2EB9D7F}" type="presParOf" srcId="{C405A923-1CBA-4155-B282-423E3DD3BC0D}" destId="{CFECCBA8-6FA1-43D0-923B-0DCDE2ED47BA}" srcOrd="0" destOrd="0" presId="urn:microsoft.com/office/officeart/2008/layout/VerticalCurvedList"/>
    <dgm:cxn modelId="{BD475F2A-5772-47A8-87AB-FE493DA4D1F5}" type="presParOf" srcId="{68A5704D-1031-40AD-9D04-C326E8F09397}" destId="{70171E36-B5F0-4BD3-9668-E8DBA4E56D1A}" srcOrd="3" destOrd="0" presId="urn:microsoft.com/office/officeart/2008/layout/VerticalCurvedList"/>
    <dgm:cxn modelId="{DC990413-3215-4F17-AA75-2358087EAE78}" type="presParOf" srcId="{68A5704D-1031-40AD-9D04-C326E8F09397}" destId="{AF7C7BB5-547F-4F27-A3A4-43A8971D82AD}" srcOrd="4" destOrd="0" presId="urn:microsoft.com/office/officeart/2008/layout/VerticalCurvedList"/>
    <dgm:cxn modelId="{FA6C2FFB-477A-4578-A15C-D5D2CF052830}" type="presParOf" srcId="{AF7C7BB5-547F-4F27-A3A4-43A8971D82AD}" destId="{F980595C-2231-4FCD-9768-069EB8CE313B}" srcOrd="0" destOrd="0" presId="urn:microsoft.com/office/officeart/2008/layout/VerticalCurvedList"/>
    <dgm:cxn modelId="{73BE638B-CE20-4994-8693-1DE49E0CEF63}" type="presParOf" srcId="{68A5704D-1031-40AD-9D04-C326E8F09397}" destId="{14F5A09B-822B-4627-B210-06E133907546}" srcOrd="5" destOrd="0" presId="urn:microsoft.com/office/officeart/2008/layout/VerticalCurvedList"/>
    <dgm:cxn modelId="{629388A9-663F-45CB-8822-CA87F2C19E15}" type="presParOf" srcId="{68A5704D-1031-40AD-9D04-C326E8F09397}" destId="{6D5B810D-C7DF-47E4-88F4-B84D8B8CC9B1}" srcOrd="6" destOrd="0" presId="urn:microsoft.com/office/officeart/2008/layout/VerticalCurvedList"/>
    <dgm:cxn modelId="{3BFAC567-3D51-4504-A34E-3E75168B925A}" type="presParOf" srcId="{6D5B810D-C7DF-47E4-88F4-B84D8B8CC9B1}" destId="{3483929C-0065-4FF2-8CA8-D703A1F6B3FF}" srcOrd="0" destOrd="0" presId="urn:microsoft.com/office/officeart/2008/layout/VerticalCurvedList"/>
    <dgm:cxn modelId="{ACF95D95-972D-4D49-BA99-452DCA2825FB}" type="presParOf" srcId="{68A5704D-1031-40AD-9D04-C326E8F09397}" destId="{8168B122-5149-440E-A333-74F76C06B9C6}" srcOrd="7" destOrd="0" presId="urn:microsoft.com/office/officeart/2008/layout/VerticalCurvedList"/>
    <dgm:cxn modelId="{7C05FF5D-7F5A-458E-BF13-789EB3880CDC}" type="presParOf" srcId="{68A5704D-1031-40AD-9D04-C326E8F09397}" destId="{B53AD9CC-F23D-47EE-B1C1-9DC9EA07A0A0}" srcOrd="8" destOrd="0" presId="urn:microsoft.com/office/officeart/2008/layout/VerticalCurvedList"/>
    <dgm:cxn modelId="{39D32AE0-770A-4D02-AE1A-064ED9B48968}" type="presParOf" srcId="{B53AD9CC-F23D-47EE-B1C1-9DC9EA07A0A0}" destId="{AF1E6EB3-3CBF-48E2-A909-B5839BEC505F}"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CAC97D-19DD-44CA-9526-4CA84DA96679}">
      <dsp:nvSpPr>
        <dsp:cNvPr id="0" name=""/>
        <dsp:cNvSpPr/>
      </dsp:nvSpPr>
      <dsp:spPr>
        <a:xfrm>
          <a:off x="-5469527" y="-837460"/>
          <a:ext cx="6512480" cy="6512480"/>
        </a:xfrm>
        <a:prstGeom prst="blockArc">
          <a:avLst>
            <a:gd name="adj1" fmla="val 18900000"/>
            <a:gd name="adj2" fmla="val 2700000"/>
            <a:gd name="adj3" fmla="val 332"/>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792F7E-D1C6-48E4-A01E-608BA11382CE}">
      <dsp:nvSpPr>
        <dsp:cNvPr id="0" name=""/>
        <dsp:cNvSpPr/>
      </dsp:nvSpPr>
      <dsp:spPr>
        <a:xfrm>
          <a:off x="545998" y="371911"/>
          <a:ext cx="9902197" cy="74421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0717"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dirty="0"/>
            <a:t>Gartner’s 3V casted by Douglas Laney in 2001</a:t>
          </a:r>
        </a:p>
        <a:p>
          <a:pPr marL="0" lvl="0" indent="0" algn="l" defTabSz="844550">
            <a:lnSpc>
              <a:spcPct val="90000"/>
            </a:lnSpc>
            <a:spcBef>
              <a:spcPct val="0"/>
            </a:spcBef>
            <a:spcAft>
              <a:spcPct val="35000"/>
            </a:spcAft>
            <a:buNone/>
          </a:pPr>
          <a:r>
            <a:rPr lang="en-US" sz="1900" kern="1200" dirty="0"/>
            <a:t>Volume , Velocity and Variety</a:t>
          </a:r>
        </a:p>
      </dsp:txBody>
      <dsp:txXfrm>
        <a:off x="545998" y="371911"/>
        <a:ext cx="9902197" cy="744210"/>
      </dsp:txXfrm>
    </dsp:sp>
    <dsp:sp modelId="{CFECCBA8-6FA1-43D0-923B-0DCDE2ED47BA}">
      <dsp:nvSpPr>
        <dsp:cNvPr id="0" name=""/>
        <dsp:cNvSpPr/>
      </dsp:nvSpPr>
      <dsp:spPr>
        <a:xfrm>
          <a:off x="80867" y="278885"/>
          <a:ext cx="930262" cy="930262"/>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0171E36-B5F0-4BD3-9668-E8DBA4E56D1A}">
      <dsp:nvSpPr>
        <dsp:cNvPr id="0" name=""/>
        <dsp:cNvSpPr/>
      </dsp:nvSpPr>
      <dsp:spPr>
        <a:xfrm>
          <a:off x="972671" y="1488420"/>
          <a:ext cx="9475524" cy="74421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0717"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dirty="0"/>
            <a:t>IBM’s 4V casted by </a:t>
          </a:r>
          <a:r>
            <a:rPr lang="en-US" sz="1900" kern="1200" dirty="0" err="1"/>
            <a:t>Zikopoulos</a:t>
          </a:r>
          <a:r>
            <a:rPr lang="en-US" sz="1900" kern="1200" dirty="0"/>
            <a:t> </a:t>
          </a:r>
        </a:p>
        <a:p>
          <a:pPr marL="0" lvl="0" indent="0" algn="l" defTabSz="844550">
            <a:lnSpc>
              <a:spcPct val="90000"/>
            </a:lnSpc>
            <a:spcBef>
              <a:spcPct val="0"/>
            </a:spcBef>
            <a:spcAft>
              <a:spcPct val="35000"/>
            </a:spcAft>
            <a:buNone/>
          </a:pPr>
          <a:r>
            <a:rPr lang="en-US" sz="1900" kern="1200" dirty="0"/>
            <a:t>Volume , Velocity , Variety  and Veracity</a:t>
          </a:r>
        </a:p>
      </dsp:txBody>
      <dsp:txXfrm>
        <a:off x="972671" y="1488420"/>
        <a:ext cx="9475524" cy="744210"/>
      </dsp:txXfrm>
    </dsp:sp>
    <dsp:sp modelId="{F980595C-2231-4FCD-9768-069EB8CE313B}">
      <dsp:nvSpPr>
        <dsp:cNvPr id="0" name=""/>
        <dsp:cNvSpPr/>
      </dsp:nvSpPr>
      <dsp:spPr>
        <a:xfrm>
          <a:off x="507539" y="1395394"/>
          <a:ext cx="930262" cy="930262"/>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4F5A09B-822B-4627-B210-06E133907546}">
      <dsp:nvSpPr>
        <dsp:cNvPr id="0" name=""/>
        <dsp:cNvSpPr/>
      </dsp:nvSpPr>
      <dsp:spPr>
        <a:xfrm>
          <a:off x="972671" y="2604929"/>
          <a:ext cx="9475524" cy="74421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0717"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dirty="0"/>
            <a:t>Yuri </a:t>
          </a:r>
          <a:r>
            <a:rPr lang="en-US" sz="1900" kern="1200" dirty="0" err="1"/>
            <a:t>Demchenko’s</a:t>
          </a:r>
          <a:r>
            <a:rPr lang="en-US" sz="1900" kern="1200" dirty="0"/>
            <a:t> 5V</a:t>
          </a:r>
        </a:p>
        <a:p>
          <a:pPr marL="0" lvl="0" indent="0" algn="l" defTabSz="844550">
            <a:lnSpc>
              <a:spcPct val="90000"/>
            </a:lnSpc>
            <a:spcBef>
              <a:spcPct val="0"/>
            </a:spcBef>
            <a:spcAft>
              <a:spcPct val="35000"/>
            </a:spcAft>
            <a:buNone/>
          </a:pPr>
          <a:r>
            <a:rPr lang="en-US" sz="1900" kern="1200" dirty="0"/>
            <a:t>Volume , Velocity , Variety , Veracity and Value</a:t>
          </a:r>
        </a:p>
      </dsp:txBody>
      <dsp:txXfrm>
        <a:off x="972671" y="2604929"/>
        <a:ext cx="9475524" cy="744210"/>
      </dsp:txXfrm>
    </dsp:sp>
    <dsp:sp modelId="{3483929C-0065-4FF2-8CA8-D703A1F6B3FF}">
      <dsp:nvSpPr>
        <dsp:cNvPr id="0" name=""/>
        <dsp:cNvSpPr/>
      </dsp:nvSpPr>
      <dsp:spPr>
        <a:xfrm>
          <a:off x="507539" y="2511903"/>
          <a:ext cx="930262" cy="930262"/>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168B122-5149-440E-A333-74F76C06B9C6}">
      <dsp:nvSpPr>
        <dsp:cNvPr id="0" name=""/>
        <dsp:cNvSpPr/>
      </dsp:nvSpPr>
      <dsp:spPr>
        <a:xfrm>
          <a:off x="545998" y="3721438"/>
          <a:ext cx="9902197" cy="74421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0717"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dirty="0"/>
            <a:t>Microsoft’s 6V</a:t>
          </a:r>
        </a:p>
        <a:p>
          <a:pPr marL="0" lvl="0" indent="0" algn="l" defTabSz="844550">
            <a:lnSpc>
              <a:spcPct val="90000"/>
            </a:lnSpc>
            <a:spcBef>
              <a:spcPct val="0"/>
            </a:spcBef>
            <a:spcAft>
              <a:spcPct val="35000"/>
            </a:spcAft>
            <a:buNone/>
          </a:pPr>
          <a:r>
            <a:rPr lang="en-US" sz="1900" kern="1200" dirty="0"/>
            <a:t>Volume , Velocity , Variety , Veracity , Value and Visibility</a:t>
          </a:r>
        </a:p>
      </dsp:txBody>
      <dsp:txXfrm>
        <a:off x="545998" y="3721438"/>
        <a:ext cx="9902197" cy="744210"/>
      </dsp:txXfrm>
    </dsp:sp>
    <dsp:sp modelId="{AF1E6EB3-3CBF-48E2-A909-B5839BEC505F}">
      <dsp:nvSpPr>
        <dsp:cNvPr id="0" name=""/>
        <dsp:cNvSpPr/>
      </dsp:nvSpPr>
      <dsp:spPr>
        <a:xfrm>
          <a:off x="80867" y="3628411"/>
          <a:ext cx="930262" cy="930262"/>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41A4A1-D4E1-44AE-B12F-5C87FF114037}" type="datetimeFigureOut">
              <a:rPr lang="en-IN" smtClean="0"/>
              <a:t>02-08-2023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399F0C-2DDF-4F1D-9C21-A61CF5B94446}" type="slidenum">
              <a:rPr lang="en-IN" smtClean="0"/>
              <a:t>‹#›</a:t>
            </a:fld>
            <a:endParaRPr lang="en-IN"/>
          </a:p>
        </p:txBody>
      </p:sp>
    </p:spTree>
    <p:extLst>
      <p:ext uri="{BB962C8B-B14F-4D97-AF65-F5344CB8AC3E}">
        <p14:creationId xmlns:p14="http://schemas.microsoft.com/office/powerpoint/2010/main" val="1062826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C399F0C-2DDF-4F1D-9C21-A61CF5B94446}" type="slidenum">
              <a:rPr lang="en-IN" smtClean="0"/>
              <a:t>35</a:t>
            </a:fld>
            <a:endParaRPr lang="en-IN"/>
          </a:p>
        </p:txBody>
      </p:sp>
    </p:spTree>
    <p:extLst>
      <p:ext uri="{BB962C8B-B14F-4D97-AF65-F5344CB8AC3E}">
        <p14:creationId xmlns:p14="http://schemas.microsoft.com/office/powerpoint/2010/main" val="2815126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2CEA380-2D13-431A-8438-481A61905945}" type="datetimeFigureOut">
              <a:rPr lang="en-US" smtClean="0"/>
              <a:t>8/2/2023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8DBF59-53E9-45F8-AEB8-92B24713DE67}" type="slidenum">
              <a:rPr lang="en-US" smtClean="0"/>
              <a:t>‹#›</a:t>
            </a:fld>
            <a:endParaRPr lang="en-US"/>
          </a:p>
        </p:txBody>
      </p:sp>
    </p:spTree>
    <p:extLst>
      <p:ext uri="{BB962C8B-B14F-4D97-AF65-F5344CB8AC3E}">
        <p14:creationId xmlns:p14="http://schemas.microsoft.com/office/powerpoint/2010/main" val="3400054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2CEA380-2D13-431A-8438-481A61905945}" type="datetimeFigureOut">
              <a:rPr lang="en-US" smtClean="0"/>
              <a:t>8/2/2023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8DBF59-53E9-45F8-AEB8-92B24713DE67}" type="slidenum">
              <a:rPr lang="en-US" smtClean="0"/>
              <a:t>‹#›</a:t>
            </a:fld>
            <a:endParaRPr lang="en-US"/>
          </a:p>
        </p:txBody>
      </p:sp>
    </p:spTree>
    <p:extLst>
      <p:ext uri="{BB962C8B-B14F-4D97-AF65-F5344CB8AC3E}">
        <p14:creationId xmlns:p14="http://schemas.microsoft.com/office/powerpoint/2010/main" val="3541261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2CEA380-2D13-431A-8438-481A61905945}" type="datetimeFigureOut">
              <a:rPr lang="en-US" smtClean="0"/>
              <a:t>8/2/2023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8DBF59-53E9-45F8-AEB8-92B24713DE67}" type="slidenum">
              <a:rPr lang="en-US" smtClean="0"/>
              <a:t>‹#›</a:t>
            </a:fld>
            <a:endParaRPr lang="en-US"/>
          </a:p>
        </p:txBody>
      </p:sp>
    </p:spTree>
    <p:extLst>
      <p:ext uri="{BB962C8B-B14F-4D97-AF65-F5344CB8AC3E}">
        <p14:creationId xmlns:p14="http://schemas.microsoft.com/office/powerpoint/2010/main" val="405267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2CEA380-2D13-431A-8438-481A61905945}" type="datetimeFigureOut">
              <a:rPr lang="en-US" smtClean="0"/>
              <a:t>8/2/2023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8DBF59-53E9-45F8-AEB8-92B24713DE67}" type="slidenum">
              <a:rPr lang="en-US" smtClean="0"/>
              <a:t>‹#›</a:t>
            </a:fld>
            <a:endParaRPr lang="en-US"/>
          </a:p>
        </p:txBody>
      </p:sp>
    </p:spTree>
    <p:extLst>
      <p:ext uri="{BB962C8B-B14F-4D97-AF65-F5344CB8AC3E}">
        <p14:creationId xmlns:p14="http://schemas.microsoft.com/office/powerpoint/2010/main" val="191716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2CEA380-2D13-431A-8438-481A61905945}" type="datetimeFigureOut">
              <a:rPr lang="en-US" smtClean="0"/>
              <a:t>8/2/2023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8DBF59-53E9-45F8-AEB8-92B24713DE67}" type="slidenum">
              <a:rPr lang="en-US" smtClean="0"/>
              <a:t>‹#›</a:t>
            </a:fld>
            <a:endParaRPr lang="en-US"/>
          </a:p>
        </p:txBody>
      </p:sp>
    </p:spTree>
    <p:extLst>
      <p:ext uri="{BB962C8B-B14F-4D97-AF65-F5344CB8AC3E}">
        <p14:creationId xmlns:p14="http://schemas.microsoft.com/office/powerpoint/2010/main" val="3553461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2CEA380-2D13-431A-8438-481A61905945}" type="datetimeFigureOut">
              <a:rPr lang="en-US" smtClean="0"/>
              <a:t>8/2/2023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8DBF59-53E9-45F8-AEB8-92B24713DE67}" type="slidenum">
              <a:rPr lang="en-US" smtClean="0"/>
              <a:t>‹#›</a:t>
            </a:fld>
            <a:endParaRPr lang="en-US"/>
          </a:p>
        </p:txBody>
      </p:sp>
    </p:spTree>
    <p:extLst>
      <p:ext uri="{BB962C8B-B14F-4D97-AF65-F5344CB8AC3E}">
        <p14:creationId xmlns:p14="http://schemas.microsoft.com/office/powerpoint/2010/main" val="183228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2CEA380-2D13-431A-8438-481A61905945}" type="datetimeFigureOut">
              <a:rPr lang="en-US" smtClean="0"/>
              <a:t>8/2/2023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B8DBF59-53E9-45F8-AEB8-92B24713DE67}" type="slidenum">
              <a:rPr lang="en-US" smtClean="0"/>
              <a:t>‹#›</a:t>
            </a:fld>
            <a:endParaRPr lang="en-US"/>
          </a:p>
        </p:txBody>
      </p:sp>
    </p:spTree>
    <p:extLst>
      <p:ext uri="{BB962C8B-B14F-4D97-AF65-F5344CB8AC3E}">
        <p14:creationId xmlns:p14="http://schemas.microsoft.com/office/powerpoint/2010/main" val="2886064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2CEA380-2D13-431A-8438-481A61905945}" type="datetimeFigureOut">
              <a:rPr lang="en-US" smtClean="0"/>
              <a:t>8/2/2023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8DBF59-53E9-45F8-AEB8-92B24713DE67}" type="slidenum">
              <a:rPr lang="en-US" smtClean="0"/>
              <a:t>‹#›</a:t>
            </a:fld>
            <a:endParaRPr lang="en-US"/>
          </a:p>
        </p:txBody>
      </p:sp>
    </p:spTree>
    <p:extLst>
      <p:ext uri="{BB962C8B-B14F-4D97-AF65-F5344CB8AC3E}">
        <p14:creationId xmlns:p14="http://schemas.microsoft.com/office/powerpoint/2010/main" val="36762568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CEA380-2D13-431A-8438-481A61905945}" type="datetimeFigureOut">
              <a:rPr lang="en-US" smtClean="0"/>
              <a:t>8/2/2023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8DBF59-53E9-45F8-AEB8-92B24713DE67}" type="slidenum">
              <a:rPr lang="en-US" smtClean="0"/>
              <a:t>‹#›</a:t>
            </a:fld>
            <a:endParaRPr lang="en-US"/>
          </a:p>
        </p:txBody>
      </p:sp>
    </p:spTree>
    <p:extLst>
      <p:ext uri="{BB962C8B-B14F-4D97-AF65-F5344CB8AC3E}">
        <p14:creationId xmlns:p14="http://schemas.microsoft.com/office/powerpoint/2010/main" val="2019058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CEA380-2D13-431A-8438-481A61905945}" type="datetimeFigureOut">
              <a:rPr lang="en-US" smtClean="0"/>
              <a:t>8/2/2023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8DBF59-53E9-45F8-AEB8-92B24713DE67}" type="slidenum">
              <a:rPr lang="en-US" smtClean="0"/>
              <a:t>‹#›</a:t>
            </a:fld>
            <a:endParaRPr lang="en-US"/>
          </a:p>
        </p:txBody>
      </p:sp>
    </p:spTree>
    <p:extLst>
      <p:ext uri="{BB962C8B-B14F-4D97-AF65-F5344CB8AC3E}">
        <p14:creationId xmlns:p14="http://schemas.microsoft.com/office/powerpoint/2010/main" val="2111731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CEA380-2D13-431A-8438-481A61905945}" type="datetimeFigureOut">
              <a:rPr lang="en-US" smtClean="0"/>
              <a:t>8/2/2023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8DBF59-53E9-45F8-AEB8-92B24713DE67}" type="slidenum">
              <a:rPr lang="en-US" smtClean="0"/>
              <a:t>‹#›</a:t>
            </a:fld>
            <a:endParaRPr lang="en-US"/>
          </a:p>
        </p:txBody>
      </p:sp>
    </p:spTree>
    <p:extLst>
      <p:ext uri="{BB962C8B-B14F-4D97-AF65-F5344CB8AC3E}">
        <p14:creationId xmlns:p14="http://schemas.microsoft.com/office/powerpoint/2010/main" val="2065357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CEA380-2D13-431A-8438-481A61905945}" type="datetimeFigureOut">
              <a:rPr lang="en-US" smtClean="0"/>
              <a:t>8/2/2023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8DBF59-53E9-45F8-AEB8-92B24713DE67}" type="slidenum">
              <a:rPr lang="en-US" smtClean="0"/>
              <a:t>‹#›</a:t>
            </a:fld>
            <a:endParaRPr lang="en-US"/>
          </a:p>
        </p:txBody>
      </p:sp>
    </p:spTree>
    <p:extLst>
      <p:ext uri="{BB962C8B-B14F-4D97-AF65-F5344CB8AC3E}">
        <p14:creationId xmlns:p14="http://schemas.microsoft.com/office/powerpoint/2010/main" val="40238333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1AA69-C8BC-4C31-9806-DD74487C630A}"/>
              </a:ext>
            </a:extLst>
          </p:cNvPr>
          <p:cNvSpPr>
            <a:spLocks noGrp="1"/>
          </p:cNvSpPr>
          <p:nvPr>
            <p:ph type="title"/>
          </p:nvPr>
        </p:nvSpPr>
        <p:spPr/>
        <p:txBody>
          <a:bodyPr/>
          <a:lstStyle/>
          <a:p>
            <a:r>
              <a:rPr lang="en-IN" dirty="0"/>
              <a:t>Road Map</a:t>
            </a:r>
          </a:p>
        </p:txBody>
      </p:sp>
      <p:sp>
        <p:nvSpPr>
          <p:cNvPr id="3" name="Content Placeholder 2">
            <a:extLst>
              <a:ext uri="{FF2B5EF4-FFF2-40B4-BE49-F238E27FC236}">
                <a16:creationId xmlns:a16="http://schemas.microsoft.com/office/drawing/2014/main" id="{6875D6FC-C158-4EDB-BC83-D09F9A473AE5}"/>
              </a:ext>
            </a:extLst>
          </p:cNvPr>
          <p:cNvSpPr>
            <a:spLocks noGrp="1"/>
          </p:cNvSpPr>
          <p:nvPr>
            <p:ph idx="1"/>
          </p:nvPr>
        </p:nvSpPr>
        <p:spPr/>
        <p:txBody>
          <a:bodyPr/>
          <a:lstStyle/>
          <a:p>
            <a:r>
              <a:rPr lang="en-IN" dirty="0"/>
              <a:t>Evolution of Technology</a:t>
            </a:r>
          </a:p>
          <a:p>
            <a:r>
              <a:rPr lang="en-IN" dirty="0"/>
              <a:t>Types of Data</a:t>
            </a:r>
          </a:p>
          <a:p>
            <a:r>
              <a:rPr lang="en-IN" dirty="0"/>
              <a:t>Big Data - Definition Aspect</a:t>
            </a:r>
          </a:p>
          <a:p>
            <a:r>
              <a:rPr lang="en-IN" dirty="0"/>
              <a:t>Big data Vs Not Big data</a:t>
            </a:r>
          </a:p>
          <a:p>
            <a:r>
              <a:rPr lang="en-IN" dirty="0"/>
              <a:t>Challenges of big data</a:t>
            </a:r>
          </a:p>
          <a:p>
            <a:pPr marL="0" indent="0">
              <a:buNone/>
            </a:pPr>
            <a:endParaRPr lang="en-IN" dirty="0"/>
          </a:p>
        </p:txBody>
      </p:sp>
    </p:spTree>
    <p:extLst>
      <p:ext uri="{BB962C8B-B14F-4D97-AF65-F5344CB8AC3E}">
        <p14:creationId xmlns:p14="http://schemas.microsoft.com/office/powerpoint/2010/main" val="11180755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Sources of semi-structured data</a:t>
            </a:r>
          </a:p>
        </p:txBody>
      </p:sp>
      <p:pic>
        <p:nvPicPr>
          <p:cNvPr id="4" name="Content Placeholder 3"/>
          <p:cNvPicPr>
            <a:picLocks noGrp="1" noChangeAspect="1"/>
          </p:cNvPicPr>
          <p:nvPr>
            <p:ph idx="1"/>
          </p:nvPr>
        </p:nvPicPr>
        <p:blipFill>
          <a:blip r:embed="rId2"/>
          <a:stretch>
            <a:fillRect/>
          </a:stretch>
        </p:blipFill>
        <p:spPr>
          <a:xfrm>
            <a:off x="1009424" y="1866657"/>
            <a:ext cx="9614901" cy="2505646"/>
          </a:xfrm>
          <a:prstGeom prst="rect">
            <a:avLst/>
          </a:prstGeom>
        </p:spPr>
      </p:pic>
    </p:spTree>
    <p:extLst>
      <p:ext uri="{BB962C8B-B14F-4D97-AF65-F5344CB8AC3E}">
        <p14:creationId xmlns:p14="http://schemas.microsoft.com/office/powerpoint/2010/main" val="7520240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Unstructured data</a:t>
            </a:r>
          </a:p>
        </p:txBody>
      </p:sp>
      <p:sp>
        <p:nvSpPr>
          <p:cNvPr id="3" name="Content Placeholder 2"/>
          <p:cNvSpPr>
            <a:spLocks noGrp="1"/>
          </p:cNvSpPr>
          <p:nvPr>
            <p:ph idx="1"/>
          </p:nvPr>
        </p:nvSpPr>
        <p:spPr/>
        <p:txBody>
          <a:bodyPr/>
          <a:lstStyle/>
          <a:p>
            <a:r>
              <a:rPr lang="en-US" dirty="0"/>
              <a:t>Does not conform to any predefined data model</a:t>
            </a:r>
          </a:p>
          <a:p>
            <a:r>
              <a:rPr lang="en-US" dirty="0"/>
              <a:t>The structure can be unpredictable.</a:t>
            </a:r>
          </a:p>
          <a:p>
            <a:endParaRPr lang="en-US" dirty="0"/>
          </a:p>
          <a:p>
            <a:endParaRPr lang="en-US" dirty="0"/>
          </a:p>
        </p:txBody>
      </p:sp>
      <p:pic>
        <p:nvPicPr>
          <p:cNvPr id="7" name="Picture 6"/>
          <p:cNvPicPr>
            <a:picLocks noChangeAspect="1"/>
          </p:cNvPicPr>
          <p:nvPr/>
        </p:nvPicPr>
        <p:blipFill>
          <a:blip r:embed="rId2"/>
          <a:stretch>
            <a:fillRect/>
          </a:stretch>
        </p:blipFill>
        <p:spPr>
          <a:xfrm>
            <a:off x="989355" y="2825502"/>
            <a:ext cx="9997770" cy="3150067"/>
          </a:xfrm>
          <a:prstGeom prst="rect">
            <a:avLst/>
          </a:prstGeom>
        </p:spPr>
      </p:pic>
    </p:spTree>
    <p:extLst>
      <p:ext uri="{BB962C8B-B14F-4D97-AF65-F5344CB8AC3E}">
        <p14:creationId xmlns:p14="http://schemas.microsoft.com/office/powerpoint/2010/main" val="17364885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6676" y="128789"/>
            <a:ext cx="10515600" cy="943713"/>
          </a:xfrm>
        </p:spPr>
        <p:txBody>
          <a:bodyPr/>
          <a:lstStyle/>
          <a:p>
            <a:r>
              <a:rPr lang="en-US" dirty="0"/>
              <a:t>Sources of unstructured data</a:t>
            </a:r>
          </a:p>
        </p:txBody>
      </p:sp>
      <p:pic>
        <p:nvPicPr>
          <p:cNvPr id="4" name="Content Placeholder 3"/>
          <p:cNvPicPr>
            <a:picLocks noGrp="1" noChangeAspect="1"/>
          </p:cNvPicPr>
          <p:nvPr>
            <p:ph idx="1"/>
          </p:nvPr>
        </p:nvPicPr>
        <p:blipFill>
          <a:blip r:embed="rId2"/>
          <a:stretch>
            <a:fillRect/>
          </a:stretch>
        </p:blipFill>
        <p:spPr>
          <a:xfrm>
            <a:off x="3153177" y="1033866"/>
            <a:ext cx="5885645" cy="5695345"/>
          </a:xfrm>
          <a:prstGeom prst="rect">
            <a:avLst/>
          </a:prstGeom>
        </p:spPr>
      </p:pic>
    </p:spTree>
    <p:extLst>
      <p:ext uri="{BB962C8B-B14F-4D97-AF65-F5344CB8AC3E}">
        <p14:creationId xmlns:p14="http://schemas.microsoft.com/office/powerpoint/2010/main" val="2034556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deal with unstructured data?</a:t>
            </a:r>
          </a:p>
        </p:txBody>
      </p:sp>
      <p:pic>
        <p:nvPicPr>
          <p:cNvPr id="4" name="Content Placeholder 3"/>
          <p:cNvPicPr>
            <a:picLocks noGrp="1" noChangeAspect="1"/>
          </p:cNvPicPr>
          <p:nvPr>
            <p:ph idx="1"/>
          </p:nvPr>
        </p:nvPicPr>
        <p:blipFill>
          <a:blip r:embed="rId2"/>
          <a:stretch>
            <a:fillRect/>
          </a:stretch>
        </p:blipFill>
        <p:spPr>
          <a:xfrm>
            <a:off x="0" y="1690688"/>
            <a:ext cx="12408590" cy="4014652"/>
          </a:xfrm>
          <a:prstGeom prst="rect">
            <a:avLst/>
          </a:prstGeom>
        </p:spPr>
      </p:pic>
    </p:spTree>
    <p:extLst>
      <p:ext uri="{BB962C8B-B14F-4D97-AF65-F5344CB8AC3E}">
        <p14:creationId xmlns:p14="http://schemas.microsoft.com/office/powerpoint/2010/main" val="153659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Inclass#exercise</a:t>
            </a:r>
            <a:endParaRPr lang="en-US" dirty="0"/>
          </a:p>
        </p:txBody>
      </p:sp>
      <p:pic>
        <p:nvPicPr>
          <p:cNvPr id="6" name="Content Placeholder 5"/>
          <p:cNvPicPr>
            <a:picLocks noGrp="1" noChangeAspect="1"/>
          </p:cNvPicPr>
          <p:nvPr>
            <p:ph idx="1"/>
          </p:nvPr>
        </p:nvPicPr>
        <p:blipFill>
          <a:blip r:embed="rId2"/>
          <a:stretch>
            <a:fillRect/>
          </a:stretch>
        </p:blipFill>
        <p:spPr>
          <a:xfrm>
            <a:off x="1325236" y="1918952"/>
            <a:ext cx="9637374" cy="4559121"/>
          </a:xfrm>
          <a:prstGeom prst="rect">
            <a:avLst/>
          </a:prstGeom>
        </p:spPr>
      </p:pic>
    </p:spTree>
    <p:extLst>
      <p:ext uri="{BB962C8B-B14F-4D97-AF65-F5344CB8AC3E}">
        <p14:creationId xmlns:p14="http://schemas.microsoft.com/office/powerpoint/2010/main" val="36127936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a:t>
            </a:r>
          </a:p>
        </p:txBody>
      </p:sp>
      <p:pic>
        <p:nvPicPr>
          <p:cNvPr id="4" name="Content Placeholder 3"/>
          <p:cNvPicPr>
            <a:picLocks noGrp="1" noChangeAspect="1"/>
          </p:cNvPicPr>
          <p:nvPr>
            <p:ph idx="1"/>
          </p:nvPr>
        </p:nvPicPr>
        <p:blipFill>
          <a:blip r:embed="rId2"/>
          <a:stretch>
            <a:fillRect/>
          </a:stretch>
        </p:blipFill>
        <p:spPr>
          <a:xfrm>
            <a:off x="798672" y="2511380"/>
            <a:ext cx="9565463" cy="2690359"/>
          </a:xfrm>
          <a:prstGeom prst="rect">
            <a:avLst/>
          </a:prstGeom>
        </p:spPr>
      </p:pic>
    </p:spTree>
    <p:extLst>
      <p:ext uri="{BB962C8B-B14F-4D97-AF65-F5344CB8AC3E}">
        <p14:creationId xmlns:p14="http://schemas.microsoft.com/office/powerpoint/2010/main" val="21372184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Discuss</a:t>
            </a:r>
          </a:p>
        </p:txBody>
      </p:sp>
      <p:sp>
        <p:nvSpPr>
          <p:cNvPr id="3" name="Content Placeholder 2"/>
          <p:cNvSpPr>
            <a:spLocks noGrp="1"/>
          </p:cNvSpPr>
          <p:nvPr>
            <p:ph idx="1"/>
          </p:nvPr>
        </p:nvSpPr>
        <p:spPr/>
        <p:txBody>
          <a:bodyPr/>
          <a:lstStyle/>
          <a:p>
            <a:r>
              <a:rPr lang="en-US" dirty="0"/>
              <a:t>Why email in unstructured category?</a:t>
            </a:r>
          </a:p>
          <a:p>
            <a:r>
              <a:rPr lang="en-US" dirty="0"/>
              <a:t>Where should we put CCTV footage?</a:t>
            </a:r>
          </a:p>
          <a:p>
            <a:endParaRPr lang="en-US" dirty="0"/>
          </a:p>
        </p:txBody>
      </p:sp>
    </p:spTree>
    <p:extLst>
      <p:ext uri="{BB962C8B-B14F-4D97-AF65-F5344CB8AC3E}">
        <p14:creationId xmlns:p14="http://schemas.microsoft.com/office/powerpoint/2010/main" val="2900882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15921" y="1854557"/>
            <a:ext cx="8075054" cy="2541465"/>
          </a:xfrm>
          <a:prstGeom prst="rect">
            <a:avLst/>
          </a:prstGeom>
        </p:spPr>
        <p:txBody>
          <a:bodyPr wrap="square">
            <a:spAutoFit/>
          </a:bodyPr>
          <a:lstStyle/>
          <a:p>
            <a:pPr algn="just">
              <a:lnSpc>
                <a:spcPct val="150000"/>
              </a:lnSpc>
            </a:pPr>
            <a:r>
              <a:rPr lang="en-US" b="1" i="1" dirty="0">
                <a:latin typeface="Bookman Old Style" panose="02050604050505020204" pitchFamily="18" charset="0"/>
                <a:ea typeface="Calibri" panose="020F0502020204030204" pitchFamily="34" charset="0"/>
                <a:cs typeface="Times New Roman" panose="02020603050405020304" pitchFamily="18" charset="0"/>
              </a:rPr>
              <a:t>You are at city shopping mall. You see few people are browsing the items. Some of them are looking for discounts. Some of them are filling feedback form. Few people are at billing counter. You may consider other things and events happening in this scenario. Think for while on the different types of data generated. Mention each of them with proper logic</a:t>
            </a:r>
            <a:endParaRPr lang="en-US" b="1" i="1" dirty="0"/>
          </a:p>
        </p:txBody>
      </p:sp>
    </p:spTree>
    <p:extLst>
      <p:ext uri="{BB962C8B-B14F-4D97-AF65-F5344CB8AC3E}">
        <p14:creationId xmlns:p14="http://schemas.microsoft.com/office/powerpoint/2010/main" val="42054002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10614" y="1506829"/>
            <a:ext cx="9079606" cy="2169825"/>
          </a:xfrm>
          <a:prstGeom prst="rect">
            <a:avLst/>
          </a:prstGeom>
        </p:spPr>
        <p:txBody>
          <a:bodyPr wrap="square">
            <a:spAutoFit/>
          </a:bodyPr>
          <a:lstStyle/>
          <a:p>
            <a:pPr algn="just">
              <a:lnSpc>
                <a:spcPct val="150000"/>
              </a:lnSpc>
            </a:pPr>
            <a:r>
              <a:rPr lang="en-US" b="1" i="1" dirty="0">
                <a:latin typeface="Bookman Old Style" panose="02050604050505020204" pitchFamily="18" charset="0"/>
                <a:ea typeface="Calibri" panose="020F0502020204030204" pitchFamily="34" charset="0"/>
                <a:cs typeface="Times New Roman" panose="02020603050405020304" pitchFamily="18" charset="0"/>
              </a:rPr>
              <a:t>You are at university library. You see few students browsing through the library catalog on kiosk. You see the working of librarians and other staff to issue/return books, magazines, and journals. Few students are using the e-library service, too. Which type of data is generated in this scenario? Support your answer by considering big data</a:t>
            </a:r>
          </a:p>
        </p:txBody>
      </p:sp>
    </p:spTree>
    <p:extLst>
      <p:ext uri="{BB962C8B-B14F-4D97-AF65-F5344CB8AC3E}">
        <p14:creationId xmlns:p14="http://schemas.microsoft.com/office/powerpoint/2010/main" val="24527619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0021" y="1839083"/>
            <a:ext cx="7118445" cy="1325563"/>
          </a:xfrm>
        </p:spPr>
        <p:txBody>
          <a:bodyPr/>
          <a:lstStyle/>
          <a:p>
            <a:r>
              <a:rPr lang="en-US" dirty="0"/>
              <a:t>Big Data – Definitional Aspects</a:t>
            </a:r>
          </a:p>
        </p:txBody>
      </p:sp>
    </p:spTree>
    <p:extLst>
      <p:ext uri="{BB962C8B-B14F-4D97-AF65-F5344CB8AC3E}">
        <p14:creationId xmlns:p14="http://schemas.microsoft.com/office/powerpoint/2010/main" val="2639758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229710" y="1101955"/>
            <a:ext cx="9347786" cy="5011670"/>
          </a:xfrm>
          <a:prstGeom prst="rect">
            <a:avLst/>
          </a:prstGeom>
        </p:spPr>
      </p:pic>
      <p:sp>
        <p:nvSpPr>
          <p:cNvPr id="3" name="TextBox 2"/>
          <p:cNvSpPr txBox="1"/>
          <p:nvPr/>
        </p:nvSpPr>
        <p:spPr>
          <a:xfrm>
            <a:off x="2939971" y="578735"/>
            <a:ext cx="5474825" cy="523220"/>
          </a:xfrm>
          <a:prstGeom prst="rect">
            <a:avLst/>
          </a:prstGeom>
          <a:noFill/>
        </p:spPr>
        <p:txBody>
          <a:bodyPr wrap="square" rtlCol="0">
            <a:spAutoFit/>
          </a:bodyPr>
          <a:lstStyle/>
          <a:p>
            <a:pPr algn="ctr"/>
            <a:r>
              <a:rPr lang="en-US" sz="2800" b="1" dirty="0"/>
              <a:t>Evolution of Technology</a:t>
            </a:r>
          </a:p>
        </p:txBody>
      </p:sp>
    </p:spTree>
    <p:extLst>
      <p:ext uri="{BB962C8B-B14F-4D97-AF65-F5344CB8AC3E}">
        <p14:creationId xmlns:p14="http://schemas.microsoft.com/office/powerpoint/2010/main" val="11438204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74278"/>
          </a:xfrm>
        </p:spPr>
        <p:txBody>
          <a:bodyPr/>
          <a:lstStyle/>
          <a:p>
            <a:r>
              <a:rPr lang="en-US" b="1" dirty="0"/>
              <a:t>Characteristics of Big data</a:t>
            </a:r>
          </a:p>
        </p:txBody>
      </p:sp>
      <p:graphicFrame>
        <p:nvGraphicFramePr>
          <p:cNvPr id="4" name="Content Placeholder 3"/>
          <p:cNvGraphicFramePr>
            <a:graphicFrameLocks noGrp="1"/>
          </p:cNvGraphicFramePr>
          <p:nvPr>
            <p:ph idx="1"/>
          </p:nvPr>
        </p:nvGraphicFramePr>
        <p:xfrm>
          <a:off x="838200" y="1339403"/>
          <a:ext cx="10515600" cy="48375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660950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415861" y="1250065"/>
            <a:ext cx="8490264" cy="5026909"/>
          </a:xfrm>
          <a:prstGeom prst="rect">
            <a:avLst/>
          </a:prstGeom>
        </p:spPr>
      </p:pic>
      <p:sp>
        <p:nvSpPr>
          <p:cNvPr id="3" name="TextBox 2"/>
          <p:cNvSpPr txBox="1"/>
          <p:nvPr/>
        </p:nvSpPr>
        <p:spPr>
          <a:xfrm>
            <a:off x="2939971" y="578735"/>
            <a:ext cx="5474825" cy="523220"/>
          </a:xfrm>
          <a:prstGeom prst="rect">
            <a:avLst/>
          </a:prstGeom>
          <a:noFill/>
        </p:spPr>
        <p:txBody>
          <a:bodyPr wrap="square" rtlCol="0">
            <a:spAutoFit/>
          </a:bodyPr>
          <a:lstStyle/>
          <a:p>
            <a:pPr algn="ctr"/>
            <a:r>
              <a:rPr lang="en-US" sz="2800" b="1" dirty="0"/>
              <a:t>Volume</a:t>
            </a:r>
          </a:p>
        </p:txBody>
      </p:sp>
    </p:spTree>
    <p:extLst>
      <p:ext uri="{BB962C8B-B14F-4D97-AF65-F5344CB8AC3E}">
        <p14:creationId xmlns:p14="http://schemas.microsoft.com/office/powerpoint/2010/main" val="35771209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97736" y="670309"/>
            <a:ext cx="5392156" cy="5614513"/>
          </a:xfrm>
          <a:prstGeom prst="rect">
            <a:avLst/>
          </a:prstGeom>
        </p:spPr>
      </p:pic>
    </p:spTree>
    <p:extLst>
      <p:ext uri="{BB962C8B-B14F-4D97-AF65-F5344CB8AC3E}">
        <p14:creationId xmlns:p14="http://schemas.microsoft.com/office/powerpoint/2010/main" val="12545831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84020" y="1828800"/>
            <a:ext cx="8415608" cy="3052293"/>
          </a:xfrm>
          <a:prstGeom prst="rect">
            <a:avLst/>
          </a:prstGeom>
        </p:spPr>
      </p:pic>
    </p:spTree>
    <p:extLst>
      <p:ext uri="{BB962C8B-B14F-4D97-AF65-F5344CB8AC3E}">
        <p14:creationId xmlns:p14="http://schemas.microsoft.com/office/powerpoint/2010/main" val="3046945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4" y="828564"/>
            <a:ext cx="10351752" cy="266140"/>
          </a:xfrm>
        </p:spPr>
        <p:txBody>
          <a:bodyPr>
            <a:normAutofit/>
          </a:bodyPr>
          <a:lstStyle/>
          <a:p>
            <a:endParaRPr lang="en-IN" sz="800" dirty="0"/>
          </a:p>
        </p:txBody>
      </p:sp>
      <p:sp>
        <p:nvSpPr>
          <p:cNvPr id="3" name="Text Placeholder 2"/>
          <p:cNvSpPr>
            <a:spLocks noGrp="1"/>
          </p:cNvSpPr>
          <p:nvPr>
            <p:ph type="body" idx="1"/>
          </p:nvPr>
        </p:nvSpPr>
        <p:spPr>
          <a:xfrm>
            <a:off x="913774" y="1609858"/>
            <a:ext cx="10351752" cy="4726547"/>
          </a:xfrm>
        </p:spPr>
        <p:txBody>
          <a:bodyPr/>
          <a:lstStyle/>
          <a:p>
            <a:endParaRPr lang="en-IN" dirty="0"/>
          </a:p>
        </p:txBody>
      </p:sp>
      <p:pic>
        <p:nvPicPr>
          <p:cNvPr id="4" name="Picture 3"/>
          <p:cNvPicPr/>
          <p:nvPr/>
        </p:nvPicPr>
        <p:blipFill>
          <a:blip r:embed="rId2"/>
          <a:stretch>
            <a:fillRect/>
          </a:stretch>
        </p:blipFill>
        <p:spPr>
          <a:xfrm>
            <a:off x="913774" y="961634"/>
            <a:ext cx="10351752" cy="5422004"/>
          </a:xfrm>
          <a:prstGeom prst="rect">
            <a:avLst/>
          </a:prstGeom>
        </p:spPr>
      </p:pic>
      <p:sp>
        <p:nvSpPr>
          <p:cNvPr id="5" name="TextBox 4"/>
          <p:cNvSpPr txBox="1"/>
          <p:nvPr/>
        </p:nvSpPr>
        <p:spPr>
          <a:xfrm>
            <a:off x="5679582" y="6465194"/>
            <a:ext cx="6512417" cy="276999"/>
          </a:xfrm>
          <a:prstGeom prst="rect">
            <a:avLst/>
          </a:prstGeom>
          <a:noFill/>
        </p:spPr>
        <p:txBody>
          <a:bodyPr wrap="square" rtlCol="0">
            <a:spAutoFit/>
          </a:bodyPr>
          <a:lstStyle/>
          <a:p>
            <a:r>
              <a:rPr lang="en-IN" sz="1200" dirty="0"/>
              <a:t>Taken from : Hewlett-Packard Development Company “truths and myths about big data”,2013 </a:t>
            </a:r>
          </a:p>
        </p:txBody>
      </p:sp>
      <p:sp>
        <p:nvSpPr>
          <p:cNvPr id="6" name="TextBox 5"/>
          <p:cNvSpPr txBox="1"/>
          <p:nvPr/>
        </p:nvSpPr>
        <p:spPr>
          <a:xfrm>
            <a:off x="2942169" y="110269"/>
            <a:ext cx="5474825" cy="523220"/>
          </a:xfrm>
          <a:prstGeom prst="rect">
            <a:avLst/>
          </a:prstGeom>
          <a:noFill/>
        </p:spPr>
        <p:txBody>
          <a:bodyPr wrap="square" rtlCol="0">
            <a:spAutoFit/>
          </a:bodyPr>
          <a:lstStyle/>
          <a:p>
            <a:pPr algn="ctr"/>
            <a:r>
              <a:rPr lang="en-US" sz="2800" b="1" dirty="0"/>
              <a:t>Velocity</a:t>
            </a:r>
          </a:p>
        </p:txBody>
      </p:sp>
    </p:spTree>
    <p:extLst>
      <p:ext uri="{BB962C8B-B14F-4D97-AF65-F5344CB8AC3E}">
        <p14:creationId xmlns:p14="http://schemas.microsoft.com/office/powerpoint/2010/main" val="24504035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52600" y="1428750"/>
            <a:ext cx="8686800" cy="4000500"/>
          </a:xfrm>
          <a:prstGeom prst="rect">
            <a:avLst/>
          </a:prstGeom>
        </p:spPr>
      </p:pic>
      <p:sp>
        <p:nvSpPr>
          <p:cNvPr id="3" name="TextBox 2"/>
          <p:cNvSpPr txBox="1"/>
          <p:nvPr/>
        </p:nvSpPr>
        <p:spPr>
          <a:xfrm>
            <a:off x="2939971" y="578735"/>
            <a:ext cx="5474825" cy="523220"/>
          </a:xfrm>
          <a:prstGeom prst="rect">
            <a:avLst/>
          </a:prstGeom>
          <a:noFill/>
        </p:spPr>
        <p:txBody>
          <a:bodyPr wrap="square" rtlCol="0">
            <a:spAutoFit/>
          </a:bodyPr>
          <a:lstStyle/>
          <a:p>
            <a:pPr algn="ctr"/>
            <a:r>
              <a:rPr lang="en-US" sz="2800" b="1" dirty="0"/>
              <a:t>Veracity</a:t>
            </a:r>
          </a:p>
        </p:txBody>
      </p:sp>
    </p:spTree>
    <p:extLst>
      <p:ext uri="{BB962C8B-B14F-4D97-AF65-F5344CB8AC3E}">
        <p14:creationId xmlns:p14="http://schemas.microsoft.com/office/powerpoint/2010/main" val="33124924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81212" y="876300"/>
            <a:ext cx="8029575" cy="5105400"/>
          </a:xfrm>
          <a:prstGeom prst="rect">
            <a:avLst/>
          </a:prstGeom>
        </p:spPr>
      </p:pic>
      <p:sp>
        <p:nvSpPr>
          <p:cNvPr id="3" name="TextBox 2"/>
          <p:cNvSpPr txBox="1"/>
          <p:nvPr/>
        </p:nvSpPr>
        <p:spPr>
          <a:xfrm>
            <a:off x="2893672" y="196771"/>
            <a:ext cx="5474825" cy="523220"/>
          </a:xfrm>
          <a:prstGeom prst="rect">
            <a:avLst/>
          </a:prstGeom>
          <a:noFill/>
        </p:spPr>
        <p:txBody>
          <a:bodyPr wrap="square" rtlCol="0">
            <a:spAutoFit/>
          </a:bodyPr>
          <a:lstStyle/>
          <a:p>
            <a:pPr algn="ctr"/>
            <a:r>
              <a:rPr lang="en-US" sz="2800" b="1" dirty="0"/>
              <a:t>Value</a:t>
            </a:r>
          </a:p>
        </p:txBody>
      </p:sp>
    </p:spTree>
    <p:extLst>
      <p:ext uri="{BB962C8B-B14F-4D97-AF65-F5344CB8AC3E}">
        <p14:creationId xmlns:p14="http://schemas.microsoft.com/office/powerpoint/2010/main" val="36264522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4" y="828563"/>
            <a:ext cx="10351752" cy="678265"/>
          </a:xfrm>
        </p:spPr>
        <p:txBody>
          <a:bodyPr>
            <a:normAutofit/>
          </a:bodyPr>
          <a:lstStyle/>
          <a:p>
            <a:r>
              <a:rPr lang="en-IN" sz="3600" cap="none" dirty="0">
                <a:latin typeface="Bookman Old Style" panose="02050604050505020204" pitchFamily="18" charset="0"/>
              </a:rPr>
              <a:t>What is big data about?</a:t>
            </a:r>
            <a:endParaRPr lang="en-IN" cap="none" dirty="0">
              <a:latin typeface="Bookman Old Style" panose="02050604050505020204" pitchFamily="18" charset="0"/>
            </a:endParaRPr>
          </a:p>
        </p:txBody>
      </p:sp>
      <p:sp>
        <p:nvSpPr>
          <p:cNvPr id="3" name="Text Placeholder 2"/>
          <p:cNvSpPr>
            <a:spLocks noGrp="1"/>
          </p:cNvSpPr>
          <p:nvPr>
            <p:ph type="body" idx="1"/>
          </p:nvPr>
        </p:nvSpPr>
        <p:spPr>
          <a:xfrm>
            <a:off x="913774" y="1506828"/>
            <a:ext cx="10351752" cy="4211391"/>
          </a:xfrm>
        </p:spPr>
        <p:txBody>
          <a:bodyPr>
            <a:normAutofit/>
          </a:bodyPr>
          <a:lstStyle/>
          <a:p>
            <a:pPr algn="l"/>
            <a:endParaRPr lang="en-IN" dirty="0">
              <a:solidFill>
                <a:schemeClr val="tx1"/>
              </a:solidFill>
            </a:endParaRPr>
          </a:p>
          <a:p>
            <a:pPr algn="l"/>
            <a:r>
              <a:rPr lang="en-IN" cap="none" dirty="0">
                <a:solidFill>
                  <a:schemeClr val="tx1"/>
                </a:solidFill>
                <a:latin typeface="Cambria Math"/>
                <a:cs typeface="Cambria Math"/>
              </a:rPr>
              <a:t>	</a:t>
            </a:r>
            <a:r>
              <a:rPr lang="en-GB" cap="none" dirty="0">
                <a:solidFill>
                  <a:schemeClr val="tx1"/>
                </a:solidFill>
                <a:latin typeface="Cambria Math"/>
                <a:cs typeface="Cambria Math"/>
              </a:rPr>
              <a:t>Answers are often “too big to ….”</a:t>
            </a:r>
          </a:p>
          <a:p>
            <a:pPr lvl="1" indent="-457200">
              <a:spcBef>
                <a:spcPts val="1000"/>
              </a:spcBef>
              <a:buFont typeface="Arial"/>
              <a:buChar char="•"/>
            </a:pPr>
            <a:r>
              <a:rPr lang="en-GB" cap="none" dirty="0">
                <a:solidFill>
                  <a:schemeClr val="tx1"/>
                </a:solidFill>
                <a:latin typeface="Cambria Math"/>
                <a:cs typeface="Cambria Math"/>
              </a:rPr>
              <a:t>Load into memory……..…Store on a hard drive…….…Fit in a standard database</a:t>
            </a:r>
          </a:p>
          <a:p>
            <a:pPr lvl="1" indent="-457200">
              <a:spcBef>
                <a:spcPts val="1000"/>
              </a:spcBef>
              <a:buFont typeface="Arial"/>
              <a:buChar char="•"/>
            </a:pPr>
            <a:r>
              <a:rPr lang="en-GB" cap="none" dirty="0">
                <a:solidFill>
                  <a:schemeClr val="tx1"/>
                </a:solidFill>
                <a:latin typeface="Cambria Math"/>
                <a:cs typeface="Cambria Math"/>
              </a:rPr>
              <a:t>“Fast changing”………..Not just relational</a:t>
            </a:r>
          </a:p>
          <a:p>
            <a:pPr lvl="1" indent="-457200">
              <a:spcBef>
                <a:spcPts val="1000"/>
              </a:spcBef>
              <a:buFont typeface="Arial"/>
              <a:buChar char="•"/>
            </a:pPr>
            <a:r>
              <a:rPr lang="en-US" cap="none" dirty="0">
                <a:solidFill>
                  <a:schemeClr val="tx1"/>
                </a:solidFill>
                <a:latin typeface="Cambria Math"/>
                <a:cs typeface="Cambria Math"/>
              </a:rPr>
              <a:t>“Digital breadcrumbs” left behind (communication transactions..)—Hard little data particles left behind as people go about their daily lives</a:t>
            </a:r>
          </a:p>
          <a:p>
            <a:pPr lvl="1" indent="-457200">
              <a:spcBef>
                <a:spcPts val="1000"/>
              </a:spcBef>
              <a:buFont typeface="Arial"/>
              <a:buChar char="•"/>
            </a:pPr>
            <a:r>
              <a:rPr lang="en-US" cap="none" dirty="0">
                <a:solidFill>
                  <a:schemeClr val="tx1"/>
                </a:solidFill>
                <a:latin typeface="Cambria Math"/>
                <a:cs typeface="Cambria Math"/>
              </a:rPr>
              <a:t>Open web data/social media data (</a:t>
            </a:r>
            <a:r>
              <a:rPr lang="en-US" cap="none" dirty="0" err="1">
                <a:solidFill>
                  <a:schemeClr val="tx1"/>
                </a:solidFill>
                <a:latin typeface="Cambria Math"/>
                <a:cs typeface="Cambria Math"/>
              </a:rPr>
              <a:t>facebook</a:t>
            </a:r>
            <a:r>
              <a:rPr lang="en-US" cap="none" dirty="0">
                <a:solidFill>
                  <a:schemeClr val="tx1"/>
                </a:solidFill>
                <a:latin typeface="Cambria Math"/>
                <a:cs typeface="Cambria Math"/>
              </a:rPr>
              <a:t>, twitter, blogs, online news, videos….)</a:t>
            </a:r>
          </a:p>
          <a:p>
            <a:pPr lvl="1" indent="-457200">
              <a:spcBef>
                <a:spcPts val="1000"/>
              </a:spcBef>
              <a:buFont typeface="Arial"/>
              <a:buChar char="•"/>
            </a:pPr>
            <a:r>
              <a:rPr lang="en-US" cap="none" dirty="0">
                <a:solidFill>
                  <a:schemeClr val="tx1"/>
                </a:solidFill>
                <a:latin typeface="Cambria Math"/>
                <a:cs typeface="Cambria Math"/>
              </a:rPr>
              <a:t>Remote sensing (satellite, meters…) </a:t>
            </a:r>
          </a:p>
          <a:p>
            <a:pPr algn="l"/>
            <a:endParaRPr lang="en-IN" dirty="0"/>
          </a:p>
          <a:p>
            <a:pPr algn="l"/>
            <a:endParaRPr lang="en-IN" dirty="0"/>
          </a:p>
        </p:txBody>
      </p:sp>
    </p:spTree>
    <p:extLst>
      <p:ext uri="{BB962C8B-B14F-4D97-AF65-F5344CB8AC3E}">
        <p14:creationId xmlns:p14="http://schemas.microsoft.com/office/powerpoint/2010/main" val="3538782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4" y="1860330"/>
            <a:ext cx="10351752" cy="91041"/>
          </a:xfrm>
        </p:spPr>
        <p:txBody>
          <a:bodyPr>
            <a:normAutofit fontScale="90000"/>
          </a:bodyPr>
          <a:lstStyle/>
          <a:p>
            <a:br>
              <a:rPr lang="en-IN" cap="none" dirty="0">
                <a:latin typeface="Book Antiqua" panose="02040602050305030304" pitchFamily="18" charset="0"/>
              </a:rPr>
            </a:br>
            <a:br>
              <a:rPr lang="en-IN" cap="none" dirty="0">
                <a:latin typeface="Book Antiqua" panose="02040602050305030304" pitchFamily="18" charset="0"/>
              </a:rPr>
            </a:br>
            <a:br>
              <a:rPr lang="en-IN" cap="none" dirty="0">
                <a:latin typeface="Book Antiqua" panose="02040602050305030304" pitchFamily="18" charset="0"/>
              </a:rPr>
            </a:br>
            <a:r>
              <a:rPr lang="en-IN" cap="none" dirty="0">
                <a:latin typeface="Book Antiqua" panose="02040602050305030304" pitchFamily="18" charset="0"/>
              </a:rPr>
              <a:t>                                                             What is big data about - and not about</a:t>
            </a:r>
            <a:r>
              <a:rPr lang="en-IN" cap="none" dirty="0"/>
              <a:t>?</a:t>
            </a:r>
            <a:endParaRPr lang="en-IN" dirty="0"/>
          </a:p>
        </p:txBody>
      </p:sp>
      <p:sp>
        <p:nvSpPr>
          <p:cNvPr id="3" name="Text Placeholder 2"/>
          <p:cNvSpPr>
            <a:spLocks noGrp="1"/>
          </p:cNvSpPr>
          <p:nvPr>
            <p:ph type="body" idx="1"/>
          </p:nvPr>
        </p:nvSpPr>
        <p:spPr>
          <a:xfrm>
            <a:off x="913774" y="1648497"/>
            <a:ext cx="10351752" cy="4417452"/>
          </a:xfrm>
        </p:spPr>
        <p:txBody>
          <a:bodyPr>
            <a:normAutofit/>
          </a:bodyPr>
          <a:lstStyle/>
          <a:p>
            <a:pPr algn="l"/>
            <a:endParaRPr lang="en-US" i="1" dirty="0">
              <a:latin typeface="Cambria Math"/>
              <a:cs typeface="Cambria Math"/>
            </a:endParaRPr>
          </a:p>
          <a:p>
            <a:r>
              <a:rPr lang="en-US" i="1" dirty="0">
                <a:latin typeface="Cambria Math"/>
                <a:cs typeface="Cambria Math"/>
              </a:rPr>
              <a:t>“</a:t>
            </a:r>
            <a:r>
              <a:rPr lang="en-US" i="1" cap="none" dirty="0">
                <a:solidFill>
                  <a:schemeClr val="tx1"/>
                </a:solidFill>
                <a:latin typeface="Cambria Math"/>
                <a:cs typeface="Cambria Math"/>
              </a:rPr>
              <a:t>Big Data is not about the data</a:t>
            </a:r>
            <a:r>
              <a:rPr lang="en-US" cap="none" dirty="0">
                <a:solidFill>
                  <a:schemeClr val="tx1"/>
                </a:solidFill>
                <a:latin typeface="Cambria Math"/>
                <a:cs typeface="Cambria Math"/>
              </a:rPr>
              <a:t>” (Gary King)</a:t>
            </a:r>
          </a:p>
          <a:p>
            <a:r>
              <a:rPr lang="en-US" sz="1600" cap="none" dirty="0">
                <a:solidFill>
                  <a:schemeClr val="tx1"/>
                </a:solidFill>
                <a:latin typeface="Cambria Math"/>
                <a:cs typeface="Cambria Math"/>
              </a:rPr>
              <a:t>Institute for social science ,Harvard university</a:t>
            </a:r>
          </a:p>
          <a:p>
            <a:pPr marL="457200" indent="-457200" algn="just">
              <a:buFont typeface="Arial"/>
              <a:buChar char="•"/>
            </a:pPr>
            <a:r>
              <a:rPr lang="en-US" cap="none" dirty="0">
                <a:solidFill>
                  <a:schemeClr val="tx1"/>
                </a:solidFill>
                <a:latin typeface="Cambria Math"/>
                <a:cs typeface="Cambria Math"/>
              </a:rPr>
              <a:t>It’s about the analytics—the insights gleaned from the data; and the necessary capacities to do so—human, technological</a:t>
            </a:r>
          </a:p>
          <a:p>
            <a:pPr marL="457200" indent="-457200" algn="just">
              <a:buFont typeface="Arial"/>
              <a:buChar char="•"/>
            </a:pPr>
            <a:r>
              <a:rPr lang="en-US" cap="none" dirty="0">
                <a:solidFill>
                  <a:schemeClr val="tx1"/>
                </a:solidFill>
                <a:latin typeface="Cambria Math"/>
                <a:cs typeface="Cambria Math"/>
              </a:rPr>
              <a:t>One step further: it’s about knowledge: getting near to the ‘true’ meaning of a </a:t>
            </a:r>
            <a:r>
              <a:rPr lang="en-US" cap="none" dirty="0" err="1">
                <a:solidFill>
                  <a:schemeClr val="tx1"/>
                </a:solidFill>
                <a:latin typeface="Cambria Math"/>
                <a:cs typeface="Cambria Math"/>
              </a:rPr>
              <a:t>facebook</a:t>
            </a:r>
            <a:r>
              <a:rPr lang="en-US" cap="none" dirty="0">
                <a:solidFill>
                  <a:schemeClr val="tx1"/>
                </a:solidFill>
                <a:latin typeface="Cambria Math"/>
                <a:cs typeface="Cambria Math"/>
              </a:rPr>
              <a:t> status update; </a:t>
            </a:r>
          </a:p>
          <a:p>
            <a:pPr marL="457200" indent="-457200" algn="just">
              <a:buFont typeface="Arial"/>
              <a:buChar char="•"/>
            </a:pPr>
            <a:r>
              <a:rPr lang="en-US" cap="none" dirty="0">
                <a:solidFill>
                  <a:schemeClr val="tx1"/>
                </a:solidFill>
                <a:latin typeface="Cambria Math"/>
                <a:cs typeface="Cambria Math"/>
              </a:rPr>
              <a:t>It’s about sharing and diffusion – visualizations </a:t>
            </a:r>
          </a:p>
          <a:p>
            <a:pPr algn="l"/>
            <a:endParaRPr lang="en-US" cap="none" dirty="0">
              <a:solidFill>
                <a:schemeClr val="tx1"/>
              </a:solidFill>
              <a:latin typeface="Cambria Math"/>
              <a:cs typeface="Cambria Math"/>
            </a:endParaRPr>
          </a:p>
        </p:txBody>
      </p:sp>
    </p:spTree>
    <p:extLst>
      <p:ext uri="{BB962C8B-B14F-4D97-AF65-F5344CB8AC3E}">
        <p14:creationId xmlns:p14="http://schemas.microsoft.com/office/powerpoint/2010/main" val="3602068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Definition </a:t>
            </a:r>
          </a:p>
        </p:txBody>
      </p:sp>
      <p:pic>
        <p:nvPicPr>
          <p:cNvPr id="4" name="Picture 3"/>
          <p:cNvPicPr>
            <a:picLocks noChangeAspect="1"/>
          </p:cNvPicPr>
          <p:nvPr/>
        </p:nvPicPr>
        <p:blipFill>
          <a:blip r:embed="rId2"/>
          <a:stretch>
            <a:fillRect/>
          </a:stretch>
        </p:blipFill>
        <p:spPr>
          <a:xfrm>
            <a:off x="838200" y="1555141"/>
            <a:ext cx="9056427" cy="5302859"/>
          </a:xfrm>
          <a:prstGeom prst="rect">
            <a:avLst/>
          </a:prstGeom>
        </p:spPr>
      </p:pic>
    </p:spTree>
    <p:extLst>
      <p:ext uri="{BB962C8B-B14F-4D97-AF65-F5344CB8AC3E}">
        <p14:creationId xmlns:p14="http://schemas.microsoft.com/office/powerpoint/2010/main" val="34342694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307699" y="1159037"/>
            <a:ext cx="9164184" cy="5264914"/>
          </a:xfrm>
          <a:prstGeom prst="rect">
            <a:avLst/>
          </a:prstGeom>
        </p:spPr>
      </p:pic>
      <p:sp>
        <p:nvSpPr>
          <p:cNvPr id="4" name="TextBox 3"/>
          <p:cNvSpPr txBox="1"/>
          <p:nvPr/>
        </p:nvSpPr>
        <p:spPr>
          <a:xfrm>
            <a:off x="2939971" y="474563"/>
            <a:ext cx="5474825" cy="523220"/>
          </a:xfrm>
          <a:prstGeom prst="rect">
            <a:avLst/>
          </a:prstGeom>
          <a:noFill/>
        </p:spPr>
        <p:txBody>
          <a:bodyPr wrap="square" rtlCol="0">
            <a:spAutoFit/>
          </a:bodyPr>
          <a:lstStyle/>
          <a:p>
            <a:pPr algn="ctr"/>
            <a:r>
              <a:rPr lang="en-US" sz="2800" b="1" dirty="0"/>
              <a:t>Internet of Things</a:t>
            </a:r>
          </a:p>
        </p:txBody>
      </p:sp>
    </p:spTree>
    <p:extLst>
      <p:ext uri="{BB962C8B-B14F-4D97-AF65-F5344CB8AC3E}">
        <p14:creationId xmlns:p14="http://schemas.microsoft.com/office/powerpoint/2010/main" val="32568874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20A7B-2A03-48E5-80E5-2072460617D9}"/>
              </a:ext>
            </a:extLst>
          </p:cNvPr>
          <p:cNvSpPr>
            <a:spLocks noGrp="1"/>
          </p:cNvSpPr>
          <p:nvPr>
            <p:ph type="title"/>
          </p:nvPr>
        </p:nvSpPr>
        <p:spPr/>
        <p:txBody>
          <a:bodyPr/>
          <a:lstStyle/>
          <a:p>
            <a:r>
              <a:rPr lang="en-US" dirty="0"/>
              <a:t>Types of Big Data</a:t>
            </a:r>
            <a:endParaRPr lang="en-IN" dirty="0"/>
          </a:p>
        </p:txBody>
      </p:sp>
      <p:sp>
        <p:nvSpPr>
          <p:cNvPr id="3" name="Content Placeholder 2">
            <a:extLst>
              <a:ext uri="{FF2B5EF4-FFF2-40B4-BE49-F238E27FC236}">
                <a16:creationId xmlns:a16="http://schemas.microsoft.com/office/drawing/2014/main" id="{E67ADC1D-4358-4318-AD27-314D5ECFEF28}"/>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4F03F3C4-E7BA-4548-9822-1180F0EF6915}"/>
              </a:ext>
            </a:extLst>
          </p:cNvPr>
          <p:cNvPicPr>
            <a:picLocks noChangeAspect="1"/>
          </p:cNvPicPr>
          <p:nvPr/>
        </p:nvPicPr>
        <p:blipFill rotWithShape="1">
          <a:blip r:embed="rId2"/>
          <a:srcRect l="20172" t="34637" r="27672" b="7962"/>
          <a:stretch/>
        </p:blipFill>
        <p:spPr>
          <a:xfrm>
            <a:off x="838200" y="1825625"/>
            <a:ext cx="7028750" cy="4351338"/>
          </a:xfrm>
          <a:prstGeom prst="rect">
            <a:avLst/>
          </a:prstGeom>
        </p:spPr>
      </p:pic>
    </p:spTree>
    <p:extLst>
      <p:ext uri="{BB962C8B-B14F-4D97-AF65-F5344CB8AC3E}">
        <p14:creationId xmlns:p14="http://schemas.microsoft.com/office/powerpoint/2010/main" val="22455358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529590"/>
            <a:ext cx="10515600" cy="1325563"/>
          </a:xfrm>
        </p:spPr>
        <p:txBody>
          <a:bodyPr/>
          <a:lstStyle/>
          <a:p>
            <a:r>
              <a:rPr lang="en-US" b="1" dirty="0"/>
              <a:t>Challenges with Big data</a:t>
            </a:r>
          </a:p>
        </p:txBody>
      </p:sp>
    </p:spTree>
    <p:extLst>
      <p:ext uri="{BB962C8B-B14F-4D97-AF65-F5344CB8AC3E}">
        <p14:creationId xmlns:p14="http://schemas.microsoft.com/office/powerpoint/2010/main" val="13450189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862016"/>
            <a:ext cx="12192000" cy="5133968"/>
          </a:xfrm>
          <a:prstGeom prst="rect">
            <a:avLst/>
          </a:prstGeom>
        </p:spPr>
      </p:pic>
    </p:spTree>
    <p:extLst>
      <p:ext uri="{BB962C8B-B14F-4D97-AF65-F5344CB8AC3E}">
        <p14:creationId xmlns:p14="http://schemas.microsoft.com/office/powerpoint/2010/main" val="12663951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71487" y="995362"/>
            <a:ext cx="11249025" cy="4867275"/>
          </a:xfrm>
          <a:prstGeom prst="rect">
            <a:avLst/>
          </a:prstGeom>
        </p:spPr>
      </p:pic>
    </p:spTree>
    <p:extLst>
      <p:ext uri="{BB962C8B-B14F-4D97-AF65-F5344CB8AC3E}">
        <p14:creationId xmlns:p14="http://schemas.microsoft.com/office/powerpoint/2010/main" val="33364839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0500" y="690562"/>
            <a:ext cx="11811000" cy="5476875"/>
          </a:xfrm>
          <a:prstGeom prst="rect">
            <a:avLst/>
          </a:prstGeom>
        </p:spPr>
      </p:pic>
    </p:spTree>
    <p:extLst>
      <p:ext uri="{BB962C8B-B14F-4D97-AF65-F5344CB8AC3E}">
        <p14:creationId xmlns:p14="http://schemas.microsoft.com/office/powerpoint/2010/main" val="33576702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Classification of Data Analytics</a:t>
            </a:r>
          </a:p>
        </p:txBody>
      </p:sp>
      <p:pic>
        <p:nvPicPr>
          <p:cNvPr id="6" name="Content Placeholder 3"/>
          <p:cNvPicPr>
            <a:picLocks noGrp="1" noChangeAspect="1"/>
          </p:cNvPicPr>
          <p:nvPr>
            <p:ph idx="1"/>
          </p:nvPr>
        </p:nvPicPr>
        <p:blipFill rotWithShape="1">
          <a:blip r:embed="rId3"/>
          <a:srcRect l="4013" t="22334" r="3873" b="12094"/>
          <a:stretch/>
        </p:blipFill>
        <p:spPr>
          <a:xfrm>
            <a:off x="838200" y="1896995"/>
            <a:ext cx="10515600" cy="4208597"/>
          </a:xfrm>
          <a:prstGeom prst="rect">
            <a:avLst/>
          </a:prstGeom>
        </p:spPr>
      </p:pic>
    </p:spTree>
    <p:extLst>
      <p:ext uri="{BB962C8B-B14F-4D97-AF65-F5344CB8AC3E}">
        <p14:creationId xmlns:p14="http://schemas.microsoft.com/office/powerpoint/2010/main" val="29741928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Analytics-Case studies</a:t>
            </a:r>
          </a:p>
        </p:txBody>
      </p:sp>
      <p:sp>
        <p:nvSpPr>
          <p:cNvPr id="3" name="Content Placeholder 2"/>
          <p:cNvSpPr>
            <a:spLocks noGrp="1"/>
          </p:cNvSpPr>
          <p:nvPr>
            <p:ph idx="1"/>
          </p:nvPr>
        </p:nvSpPr>
        <p:spPr/>
        <p:txBody>
          <a:bodyPr/>
          <a:lstStyle/>
          <a:p>
            <a:r>
              <a:rPr lang="en-US" dirty="0"/>
              <a:t>Healthcare</a:t>
            </a:r>
          </a:p>
          <a:p>
            <a:endParaRPr lang="en-US" dirty="0"/>
          </a:p>
        </p:txBody>
      </p:sp>
      <p:pic>
        <p:nvPicPr>
          <p:cNvPr id="4" name="Picture 3"/>
          <p:cNvPicPr>
            <a:picLocks noChangeAspect="1"/>
          </p:cNvPicPr>
          <p:nvPr/>
        </p:nvPicPr>
        <p:blipFill>
          <a:blip r:embed="rId2"/>
          <a:stretch>
            <a:fillRect/>
          </a:stretch>
        </p:blipFill>
        <p:spPr>
          <a:xfrm>
            <a:off x="2820876" y="1433043"/>
            <a:ext cx="9048750" cy="4610100"/>
          </a:xfrm>
          <a:prstGeom prst="rect">
            <a:avLst/>
          </a:prstGeom>
        </p:spPr>
      </p:pic>
    </p:spTree>
    <p:extLst>
      <p:ext uri="{BB962C8B-B14F-4D97-AF65-F5344CB8AC3E}">
        <p14:creationId xmlns:p14="http://schemas.microsoft.com/office/powerpoint/2010/main" val="32187001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Traditional Vs Big data Approach</a:t>
            </a:r>
          </a:p>
        </p:txBody>
      </p:sp>
      <p:sp>
        <p:nvSpPr>
          <p:cNvPr id="3" name="Content Placeholder 2"/>
          <p:cNvSpPr>
            <a:spLocks noGrp="1"/>
          </p:cNvSpPr>
          <p:nvPr>
            <p:ph idx="1"/>
          </p:nvPr>
        </p:nvSpPr>
        <p:spPr>
          <a:xfrm>
            <a:off x="838200" y="1825625"/>
            <a:ext cx="10380260" cy="2992035"/>
          </a:xfrm>
        </p:spPr>
        <p:txBody>
          <a:bodyPr/>
          <a:lstStyle/>
          <a:p>
            <a:pPr>
              <a:buFont typeface="Wingdings" panose="05000000000000000000" pitchFamily="2" charset="2"/>
              <a:buChar char="v"/>
            </a:pPr>
            <a:r>
              <a:rPr lang="en-US" b="1" dirty="0"/>
              <a:t>OLTP: </a:t>
            </a:r>
            <a:r>
              <a:rPr lang="en-US" dirty="0"/>
              <a:t>Online Transaction Processing</a:t>
            </a:r>
          </a:p>
          <a:p>
            <a:pPr lvl="1"/>
            <a:r>
              <a:rPr lang="en-US" dirty="0"/>
              <a:t>DBMSs</a:t>
            </a:r>
          </a:p>
          <a:p>
            <a:pPr>
              <a:buFont typeface="Wingdings" panose="05000000000000000000" pitchFamily="2" charset="2"/>
              <a:buChar char="v"/>
            </a:pPr>
            <a:r>
              <a:rPr lang="en-US" b="1" dirty="0"/>
              <a:t>OLAP: </a:t>
            </a:r>
            <a:r>
              <a:rPr lang="en-US" dirty="0"/>
              <a:t>Online Analytical Processing</a:t>
            </a:r>
          </a:p>
          <a:p>
            <a:pPr lvl="1"/>
            <a:r>
              <a:rPr lang="en-US" dirty="0"/>
              <a:t>Data Warehousing</a:t>
            </a:r>
          </a:p>
          <a:p>
            <a:pPr>
              <a:buFont typeface="Wingdings" panose="05000000000000000000" pitchFamily="2" charset="2"/>
              <a:buChar char="v"/>
            </a:pPr>
            <a:r>
              <a:rPr lang="en-US" b="1" dirty="0"/>
              <a:t>RTAP: </a:t>
            </a:r>
            <a:r>
              <a:rPr lang="en-US" dirty="0"/>
              <a:t>Real-Time Analytics Processing</a:t>
            </a:r>
          </a:p>
          <a:p>
            <a:pPr lvl="1"/>
            <a:r>
              <a:rPr lang="en-US" dirty="0"/>
              <a:t>Big Data Architecture &amp; Technology</a:t>
            </a:r>
          </a:p>
          <a:p>
            <a:endParaRPr lang="en-US" dirty="0"/>
          </a:p>
        </p:txBody>
      </p:sp>
    </p:spTree>
    <p:extLst>
      <p:ext uri="{BB962C8B-B14F-4D97-AF65-F5344CB8AC3E}">
        <p14:creationId xmlns:p14="http://schemas.microsoft.com/office/powerpoint/2010/main" val="26519386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Use cases</a:t>
            </a:r>
          </a:p>
        </p:txBody>
      </p:sp>
      <p:sp>
        <p:nvSpPr>
          <p:cNvPr id="3" name="Content Placeholder 2"/>
          <p:cNvSpPr>
            <a:spLocks noGrp="1"/>
          </p:cNvSpPr>
          <p:nvPr>
            <p:ph idx="1"/>
          </p:nvPr>
        </p:nvSpPr>
        <p:spPr/>
        <p:txBody>
          <a:bodyPr/>
          <a:lstStyle/>
          <a:p>
            <a:r>
              <a:rPr lang="en-IN" dirty="0"/>
              <a:t>Online money transfer</a:t>
            </a:r>
          </a:p>
          <a:p>
            <a:r>
              <a:rPr lang="en-IN" dirty="0"/>
              <a:t>Iterative computations</a:t>
            </a:r>
          </a:p>
          <a:p>
            <a:r>
              <a:rPr lang="en-IN" dirty="0"/>
              <a:t>Joins and aggregations computations</a:t>
            </a:r>
          </a:p>
          <a:p>
            <a:r>
              <a:rPr lang="en-IN" dirty="0"/>
              <a:t>Ad-hoc computations</a:t>
            </a:r>
          </a:p>
          <a:p>
            <a:r>
              <a:rPr lang="en-IN" dirty="0"/>
              <a:t>Customer churn analytics</a:t>
            </a:r>
          </a:p>
          <a:p>
            <a:r>
              <a:rPr lang="en-IN" dirty="0"/>
              <a:t>Customer segmentation for optimized offers</a:t>
            </a:r>
          </a:p>
          <a:p>
            <a:r>
              <a:rPr lang="en-IN" dirty="0"/>
              <a:t>Processing of large amount of small files</a:t>
            </a:r>
          </a:p>
          <a:p>
            <a:r>
              <a:rPr lang="en-IN" dirty="0"/>
              <a:t>Security applications</a:t>
            </a:r>
          </a:p>
          <a:p>
            <a:endParaRPr lang="en-IN" dirty="0"/>
          </a:p>
          <a:p>
            <a:endParaRPr lang="en-IN" dirty="0"/>
          </a:p>
          <a:p>
            <a:endParaRPr lang="en-IN" dirty="0"/>
          </a:p>
          <a:p>
            <a:endParaRPr lang="en-IN" dirty="0"/>
          </a:p>
        </p:txBody>
      </p:sp>
      <p:sp>
        <p:nvSpPr>
          <p:cNvPr id="4" name="Slide Number Placeholder 3"/>
          <p:cNvSpPr>
            <a:spLocks noGrp="1"/>
          </p:cNvSpPr>
          <p:nvPr>
            <p:ph type="sldNum" sz="quarter" idx="12"/>
          </p:nvPr>
        </p:nvSpPr>
        <p:spPr/>
        <p:txBody>
          <a:bodyPr/>
          <a:lstStyle/>
          <a:p>
            <a:fld id="{A2CB05B2-B40B-4273-A18A-4FB6E84A53C1}" type="slidenum">
              <a:rPr lang="ko-KR" altLang="en-US" smtClean="0"/>
              <a:pPr/>
              <a:t>38</a:t>
            </a:fld>
            <a:endParaRPr lang="ko-KR" altLang="en-US"/>
          </a:p>
        </p:txBody>
      </p:sp>
    </p:spTree>
    <p:extLst>
      <p:ext uri="{BB962C8B-B14F-4D97-AF65-F5344CB8AC3E}">
        <p14:creationId xmlns:p14="http://schemas.microsoft.com/office/powerpoint/2010/main" val="28735647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analytics</a:t>
            </a:r>
          </a:p>
        </p:txBody>
      </p:sp>
      <p:sp>
        <p:nvSpPr>
          <p:cNvPr id="4" name="Slide Number Placeholder 3"/>
          <p:cNvSpPr>
            <a:spLocks noGrp="1"/>
          </p:cNvSpPr>
          <p:nvPr>
            <p:ph type="sldNum" sz="quarter" idx="12"/>
          </p:nvPr>
        </p:nvSpPr>
        <p:spPr/>
        <p:txBody>
          <a:bodyPr/>
          <a:lstStyle/>
          <a:p>
            <a:fld id="{A2CB05B2-B40B-4273-A18A-4FB6E84A53C1}" type="slidenum">
              <a:rPr lang="ko-KR" altLang="en-US" smtClean="0"/>
              <a:pPr/>
              <a:t>39</a:t>
            </a:fld>
            <a:endParaRPr lang="ko-KR" altLang="en-US"/>
          </a:p>
        </p:txBody>
      </p:sp>
      <p:pic>
        <p:nvPicPr>
          <p:cNvPr id="5" name="Content Placeholder 4" descr="The 4 Types of Data Analytics - KDnuggets"/>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09983" y="1355835"/>
            <a:ext cx="8810569" cy="5575738"/>
          </a:xfrm>
          <a:prstGeom prst="rect">
            <a:avLst/>
          </a:prstGeom>
          <a:noFill/>
          <a:ln>
            <a:noFill/>
          </a:ln>
        </p:spPr>
      </p:pic>
    </p:spTree>
    <p:extLst>
      <p:ext uri="{BB962C8B-B14F-4D97-AF65-F5344CB8AC3E}">
        <p14:creationId xmlns:p14="http://schemas.microsoft.com/office/powerpoint/2010/main" val="712930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577550" y="960277"/>
            <a:ext cx="5337376" cy="4717298"/>
          </a:xfrm>
          <a:prstGeom prst="rect">
            <a:avLst/>
          </a:prstGeom>
        </p:spPr>
      </p:pic>
      <p:sp>
        <p:nvSpPr>
          <p:cNvPr id="3" name="TextBox 2"/>
          <p:cNvSpPr txBox="1"/>
          <p:nvPr/>
        </p:nvSpPr>
        <p:spPr>
          <a:xfrm>
            <a:off x="185195" y="2795706"/>
            <a:ext cx="5474825" cy="523220"/>
          </a:xfrm>
          <a:prstGeom prst="rect">
            <a:avLst/>
          </a:prstGeom>
          <a:noFill/>
        </p:spPr>
        <p:txBody>
          <a:bodyPr wrap="square" rtlCol="0">
            <a:spAutoFit/>
          </a:bodyPr>
          <a:lstStyle/>
          <a:p>
            <a:pPr algn="ctr"/>
            <a:r>
              <a:rPr lang="en-US" sz="2800" b="1" dirty="0"/>
              <a:t>Social Media Usage</a:t>
            </a:r>
          </a:p>
        </p:txBody>
      </p:sp>
    </p:spTree>
    <p:extLst>
      <p:ext uri="{BB962C8B-B14F-4D97-AF65-F5344CB8AC3E}">
        <p14:creationId xmlns:p14="http://schemas.microsoft.com/office/powerpoint/2010/main" val="6016004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Use cases</a:t>
            </a:r>
          </a:p>
        </p:txBody>
      </p:sp>
      <p:sp>
        <p:nvSpPr>
          <p:cNvPr id="3" name="Content Placeholder 2"/>
          <p:cNvSpPr>
            <a:spLocks noGrp="1"/>
          </p:cNvSpPr>
          <p:nvPr>
            <p:ph idx="1"/>
          </p:nvPr>
        </p:nvSpPr>
        <p:spPr/>
        <p:txBody>
          <a:bodyPr>
            <a:normAutofit fontScale="92500" lnSpcReduction="10000"/>
          </a:bodyPr>
          <a:lstStyle/>
          <a:p>
            <a:r>
              <a:rPr lang="en-IN" b="1" dirty="0"/>
              <a:t>Use Case</a:t>
            </a:r>
            <a:r>
              <a:rPr lang="en-IN" dirty="0"/>
              <a:t>: A Company wants to analyse the effective utilization of office and lab resources.</a:t>
            </a:r>
          </a:p>
          <a:p>
            <a:endParaRPr lang="en-IN" dirty="0"/>
          </a:p>
          <a:p>
            <a:r>
              <a:rPr lang="en-IN" dirty="0"/>
              <a:t> </a:t>
            </a:r>
            <a:r>
              <a:rPr lang="en-IN" b="1" dirty="0"/>
              <a:t>Use Case</a:t>
            </a:r>
            <a:r>
              <a:rPr lang="en-IN" dirty="0"/>
              <a:t>: A E-commerce company wants to identify the reason  behind the sudden fall in sales during last month for a particular   product.</a:t>
            </a:r>
          </a:p>
          <a:p>
            <a:endParaRPr lang="en-IN" dirty="0"/>
          </a:p>
          <a:p>
            <a:r>
              <a:rPr lang="en-IN" b="1" dirty="0"/>
              <a:t>Use Case: </a:t>
            </a:r>
            <a:r>
              <a:rPr lang="en-IN" dirty="0"/>
              <a:t>The PAY-PAL company wants to protect their clients against fraudulent transactions.</a:t>
            </a:r>
          </a:p>
          <a:p>
            <a:endParaRPr lang="en-IN" dirty="0"/>
          </a:p>
          <a:p>
            <a:r>
              <a:rPr lang="en-IN" b="1" dirty="0"/>
              <a:t>Use case: </a:t>
            </a:r>
            <a:r>
              <a:rPr lang="en-IN" dirty="0"/>
              <a:t>An airline company wants to maximize the airline profit.</a:t>
            </a:r>
          </a:p>
        </p:txBody>
      </p:sp>
      <p:sp>
        <p:nvSpPr>
          <p:cNvPr id="4" name="Slide Number Placeholder 3"/>
          <p:cNvSpPr>
            <a:spLocks noGrp="1"/>
          </p:cNvSpPr>
          <p:nvPr>
            <p:ph type="sldNum" sz="quarter" idx="12"/>
          </p:nvPr>
        </p:nvSpPr>
        <p:spPr/>
        <p:txBody>
          <a:bodyPr/>
          <a:lstStyle/>
          <a:p>
            <a:fld id="{A2CB05B2-B40B-4273-A18A-4FB6E84A53C1}" type="slidenum">
              <a:rPr lang="ko-KR" altLang="en-US" smtClean="0"/>
              <a:pPr/>
              <a:t>40</a:t>
            </a:fld>
            <a:endParaRPr lang="ko-KR" altLang="en-US"/>
          </a:p>
        </p:txBody>
      </p:sp>
    </p:spTree>
    <p:extLst>
      <p:ext uri="{BB962C8B-B14F-4D97-AF65-F5344CB8AC3E}">
        <p14:creationId xmlns:p14="http://schemas.microsoft.com/office/powerpoint/2010/main" val="36430960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RDBMS vs. Hadoop</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378169305"/>
              </p:ext>
            </p:extLst>
          </p:nvPr>
        </p:nvGraphicFramePr>
        <p:xfrm>
          <a:off x="1485900" y="1376855"/>
          <a:ext cx="9220200" cy="5333451"/>
        </p:xfrm>
        <a:graphic>
          <a:graphicData uri="http://schemas.openxmlformats.org/drawingml/2006/table">
            <a:tbl>
              <a:tblPr firstRow="1" firstCol="1" bandRow="1">
                <a:tableStyleId>{5C22544A-7EE6-4342-B048-85BDC9FD1C3A}</a:tableStyleId>
              </a:tblPr>
              <a:tblGrid>
                <a:gridCol w="4610100">
                  <a:extLst>
                    <a:ext uri="{9D8B030D-6E8A-4147-A177-3AD203B41FA5}">
                      <a16:colId xmlns:a16="http://schemas.microsoft.com/office/drawing/2014/main" val="20000"/>
                    </a:ext>
                  </a:extLst>
                </a:gridCol>
                <a:gridCol w="4610100">
                  <a:extLst>
                    <a:ext uri="{9D8B030D-6E8A-4147-A177-3AD203B41FA5}">
                      <a16:colId xmlns:a16="http://schemas.microsoft.com/office/drawing/2014/main" val="20001"/>
                    </a:ext>
                  </a:extLst>
                </a:gridCol>
              </a:tblGrid>
              <a:tr h="334787">
                <a:tc>
                  <a:txBody>
                    <a:bodyPr/>
                    <a:lstStyle/>
                    <a:p>
                      <a:pPr algn="l">
                        <a:lnSpc>
                          <a:spcPct val="107000"/>
                        </a:lnSpc>
                        <a:spcAft>
                          <a:spcPts val="0"/>
                        </a:spcAft>
                      </a:pPr>
                      <a:r>
                        <a:rPr lang="en-IN" sz="2000" dirty="0">
                          <a:effectLst/>
                        </a:rPr>
                        <a:t>RDBMS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l">
                        <a:lnSpc>
                          <a:spcPct val="107000"/>
                        </a:lnSpc>
                        <a:spcAft>
                          <a:spcPts val="0"/>
                        </a:spcAft>
                      </a:pPr>
                      <a:r>
                        <a:rPr lang="en-IN" sz="2000" dirty="0">
                          <a:effectLst/>
                        </a:rPr>
                        <a:t>Hadoop</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0"/>
                  </a:ext>
                </a:extLst>
              </a:tr>
              <a:tr h="995104">
                <a:tc>
                  <a:txBody>
                    <a:bodyPr/>
                    <a:lstStyle/>
                    <a:p>
                      <a:pPr algn="l">
                        <a:lnSpc>
                          <a:spcPct val="107000"/>
                        </a:lnSpc>
                        <a:spcAft>
                          <a:spcPts val="0"/>
                        </a:spcAft>
                      </a:pPr>
                      <a:r>
                        <a:rPr lang="en-IN" sz="2000" dirty="0">
                          <a:effectLst/>
                        </a:rPr>
                        <a:t>Traditional row-column based DB, </a:t>
                      </a:r>
                    </a:p>
                    <a:p>
                      <a:pPr algn="l">
                        <a:lnSpc>
                          <a:spcPct val="107000"/>
                        </a:lnSpc>
                        <a:spcAft>
                          <a:spcPts val="0"/>
                        </a:spcAft>
                      </a:pPr>
                      <a:r>
                        <a:rPr lang="en-IN" sz="2000" dirty="0">
                          <a:effectLst/>
                        </a:rPr>
                        <a:t>used for data storage, manipulation and retrieval.</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l">
                        <a:lnSpc>
                          <a:spcPct val="107000"/>
                        </a:lnSpc>
                        <a:spcAft>
                          <a:spcPts val="0"/>
                        </a:spcAft>
                      </a:pPr>
                      <a:r>
                        <a:rPr lang="en-IN" sz="2000" dirty="0">
                          <a:effectLst/>
                        </a:rPr>
                        <a:t>An open-source software used for </a:t>
                      </a:r>
                    </a:p>
                    <a:p>
                      <a:pPr algn="l">
                        <a:lnSpc>
                          <a:spcPct val="107000"/>
                        </a:lnSpc>
                        <a:spcAft>
                          <a:spcPts val="0"/>
                        </a:spcAft>
                      </a:pPr>
                      <a:r>
                        <a:rPr lang="en-IN" sz="2000" dirty="0">
                          <a:effectLst/>
                        </a:rPr>
                        <a:t>storing data and running applications or processes concurrently.</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1"/>
                  </a:ext>
                </a:extLst>
              </a:tr>
              <a:tr h="664946">
                <a:tc>
                  <a:txBody>
                    <a:bodyPr/>
                    <a:lstStyle/>
                    <a:p>
                      <a:pPr algn="l">
                        <a:lnSpc>
                          <a:spcPct val="107000"/>
                        </a:lnSpc>
                        <a:spcAft>
                          <a:spcPts val="0"/>
                        </a:spcAft>
                      </a:pPr>
                      <a:r>
                        <a:rPr lang="en-IN" sz="2000" dirty="0">
                          <a:effectLst/>
                        </a:rPr>
                        <a:t>Structured data is mostly processed.</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l">
                        <a:lnSpc>
                          <a:spcPct val="107000"/>
                        </a:lnSpc>
                        <a:spcAft>
                          <a:spcPts val="0"/>
                        </a:spcAft>
                      </a:pPr>
                      <a:r>
                        <a:rPr lang="en-IN" sz="2000">
                          <a:effectLst/>
                        </a:rPr>
                        <a:t>Both </a:t>
                      </a:r>
                      <a:r>
                        <a:rPr lang="en-IN" sz="2000" dirty="0">
                          <a:effectLst/>
                        </a:rPr>
                        <a:t>structured and unstructured data is processed.</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2"/>
                  </a:ext>
                </a:extLst>
              </a:tr>
              <a:tr h="334787">
                <a:tc>
                  <a:txBody>
                    <a:bodyPr/>
                    <a:lstStyle/>
                    <a:p>
                      <a:pPr algn="l">
                        <a:lnSpc>
                          <a:spcPct val="107000"/>
                        </a:lnSpc>
                        <a:spcAft>
                          <a:spcPts val="0"/>
                        </a:spcAft>
                      </a:pPr>
                      <a:r>
                        <a:rPr lang="en-IN" sz="2000" dirty="0">
                          <a:effectLst/>
                        </a:rPr>
                        <a:t>Best suited for OLTP environment.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l">
                        <a:lnSpc>
                          <a:spcPct val="107000"/>
                        </a:lnSpc>
                        <a:spcAft>
                          <a:spcPts val="0"/>
                        </a:spcAft>
                      </a:pPr>
                      <a:r>
                        <a:rPr lang="en-IN" sz="2000" dirty="0">
                          <a:effectLst/>
                        </a:rPr>
                        <a:t>Best suited for BIG data.</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3"/>
                  </a:ext>
                </a:extLst>
              </a:tr>
              <a:tr h="334787">
                <a:tc>
                  <a:txBody>
                    <a:bodyPr/>
                    <a:lstStyle/>
                    <a:p>
                      <a:pPr algn="l">
                        <a:lnSpc>
                          <a:spcPct val="107000"/>
                        </a:lnSpc>
                        <a:spcAft>
                          <a:spcPts val="0"/>
                        </a:spcAft>
                      </a:pPr>
                      <a:r>
                        <a:rPr lang="en-IN" sz="2000" dirty="0">
                          <a:effectLst/>
                        </a:rPr>
                        <a:t>Less scalable than Hadoop.</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l">
                        <a:lnSpc>
                          <a:spcPct val="107000"/>
                        </a:lnSpc>
                        <a:spcAft>
                          <a:spcPts val="0"/>
                        </a:spcAft>
                      </a:pPr>
                      <a:r>
                        <a:rPr lang="en-IN" sz="2000" dirty="0">
                          <a:effectLst/>
                        </a:rPr>
                        <a:t>Highly scalable.</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4"/>
                  </a:ext>
                </a:extLst>
              </a:tr>
              <a:tr h="334787">
                <a:tc>
                  <a:txBody>
                    <a:bodyPr/>
                    <a:lstStyle/>
                    <a:p>
                      <a:pPr algn="l">
                        <a:lnSpc>
                          <a:spcPct val="107000"/>
                        </a:lnSpc>
                        <a:spcAft>
                          <a:spcPts val="0"/>
                        </a:spcAft>
                      </a:pPr>
                      <a:r>
                        <a:rPr lang="en-IN" sz="2000" dirty="0">
                          <a:effectLst/>
                        </a:rPr>
                        <a:t>Data normalization is required.</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l">
                        <a:lnSpc>
                          <a:spcPct val="107000"/>
                        </a:lnSpc>
                        <a:spcAft>
                          <a:spcPts val="0"/>
                        </a:spcAft>
                      </a:pPr>
                      <a:r>
                        <a:rPr lang="en-IN" sz="2000" dirty="0">
                          <a:effectLst/>
                        </a:rPr>
                        <a:t>Data normalization is not required.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5"/>
                  </a:ext>
                </a:extLst>
              </a:tr>
              <a:tr h="334787">
                <a:tc>
                  <a:txBody>
                    <a:bodyPr/>
                    <a:lstStyle/>
                    <a:p>
                      <a:pPr algn="l">
                        <a:lnSpc>
                          <a:spcPct val="107000"/>
                        </a:lnSpc>
                        <a:spcAft>
                          <a:spcPts val="0"/>
                        </a:spcAft>
                      </a:pPr>
                      <a:r>
                        <a:rPr lang="en-IN" sz="2000" dirty="0">
                          <a:effectLst/>
                        </a:rPr>
                        <a:t>Stores transformed and aggregated data.</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l">
                        <a:lnSpc>
                          <a:spcPct val="107000"/>
                        </a:lnSpc>
                        <a:spcAft>
                          <a:spcPts val="0"/>
                        </a:spcAft>
                      </a:pPr>
                      <a:r>
                        <a:rPr lang="en-IN" sz="2000" dirty="0">
                          <a:effectLst/>
                        </a:rPr>
                        <a:t>Stores huge volume of data.</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6"/>
                  </a:ext>
                </a:extLst>
              </a:tr>
              <a:tr h="334787">
                <a:tc>
                  <a:txBody>
                    <a:bodyPr/>
                    <a:lstStyle/>
                    <a:p>
                      <a:pPr algn="l">
                        <a:lnSpc>
                          <a:spcPct val="107000"/>
                        </a:lnSpc>
                        <a:spcAft>
                          <a:spcPts val="0"/>
                        </a:spcAft>
                      </a:pPr>
                      <a:r>
                        <a:rPr lang="en-IN" sz="2000" dirty="0">
                          <a:effectLst/>
                        </a:rPr>
                        <a:t>No latency in response.</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l">
                        <a:lnSpc>
                          <a:spcPct val="107000"/>
                        </a:lnSpc>
                        <a:spcAft>
                          <a:spcPts val="0"/>
                        </a:spcAft>
                      </a:pPr>
                      <a:r>
                        <a:rPr lang="en-IN" sz="2000" dirty="0">
                          <a:effectLst/>
                        </a:rPr>
                        <a:t>Some latency in response.</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7"/>
                  </a:ext>
                </a:extLst>
              </a:tr>
              <a:tr h="334787">
                <a:tc>
                  <a:txBody>
                    <a:bodyPr/>
                    <a:lstStyle/>
                    <a:p>
                      <a:pPr algn="l">
                        <a:lnSpc>
                          <a:spcPct val="107000"/>
                        </a:lnSpc>
                        <a:spcAft>
                          <a:spcPts val="0"/>
                        </a:spcAft>
                      </a:pPr>
                      <a:r>
                        <a:rPr lang="en-IN" sz="2000" dirty="0">
                          <a:effectLst/>
                        </a:rPr>
                        <a:t>Data schema of RDBMS is static.</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l">
                        <a:lnSpc>
                          <a:spcPct val="107000"/>
                        </a:lnSpc>
                        <a:spcAft>
                          <a:spcPts val="0"/>
                        </a:spcAft>
                      </a:pPr>
                      <a:r>
                        <a:rPr lang="en-IN" sz="2000" dirty="0">
                          <a:effectLst/>
                        </a:rPr>
                        <a:t>Data schema of Hadoop is dynamic.</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8"/>
                  </a:ext>
                </a:extLst>
              </a:tr>
              <a:tr h="664946">
                <a:tc>
                  <a:txBody>
                    <a:bodyPr/>
                    <a:lstStyle/>
                    <a:p>
                      <a:pPr algn="l">
                        <a:lnSpc>
                          <a:spcPct val="107000"/>
                        </a:lnSpc>
                        <a:spcAft>
                          <a:spcPts val="0"/>
                        </a:spcAft>
                      </a:pPr>
                      <a:r>
                        <a:rPr lang="en-IN" sz="2000">
                          <a:effectLst/>
                        </a:rPr>
                        <a:t>High data integrity available.</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l">
                        <a:lnSpc>
                          <a:spcPct val="107000"/>
                        </a:lnSpc>
                        <a:spcAft>
                          <a:spcPts val="0"/>
                        </a:spcAft>
                      </a:pPr>
                      <a:r>
                        <a:rPr lang="en-IN" sz="2000" dirty="0">
                          <a:effectLst/>
                        </a:rPr>
                        <a:t>Low data integrity available than </a:t>
                      </a:r>
                    </a:p>
                    <a:p>
                      <a:pPr algn="l">
                        <a:lnSpc>
                          <a:spcPct val="107000"/>
                        </a:lnSpc>
                        <a:spcAft>
                          <a:spcPts val="0"/>
                        </a:spcAft>
                      </a:pPr>
                      <a:r>
                        <a:rPr lang="en-IN" sz="2000" dirty="0">
                          <a:effectLst/>
                        </a:rPr>
                        <a:t>RDBMS.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9"/>
                  </a:ext>
                </a:extLst>
              </a:tr>
              <a:tr h="664946">
                <a:tc>
                  <a:txBody>
                    <a:bodyPr/>
                    <a:lstStyle/>
                    <a:p>
                      <a:pPr algn="l">
                        <a:lnSpc>
                          <a:spcPct val="107000"/>
                        </a:lnSpc>
                        <a:spcAft>
                          <a:spcPts val="0"/>
                        </a:spcAft>
                      </a:pPr>
                      <a:r>
                        <a:rPr lang="en-IN" sz="2000" dirty="0">
                          <a:effectLst/>
                        </a:rPr>
                        <a:t>Cost is applicable for licensed </a:t>
                      </a:r>
                    </a:p>
                    <a:p>
                      <a:pPr algn="l">
                        <a:lnSpc>
                          <a:spcPct val="107000"/>
                        </a:lnSpc>
                        <a:spcAft>
                          <a:spcPts val="0"/>
                        </a:spcAft>
                      </a:pPr>
                      <a:r>
                        <a:rPr lang="en-IN" sz="2000" dirty="0">
                          <a:effectLst/>
                        </a:rPr>
                        <a:t>software.</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l">
                        <a:lnSpc>
                          <a:spcPct val="107000"/>
                        </a:lnSpc>
                        <a:spcAft>
                          <a:spcPts val="0"/>
                        </a:spcAft>
                      </a:pPr>
                      <a:r>
                        <a:rPr lang="en-IN" sz="2000" dirty="0">
                          <a:effectLst/>
                        </a:rPr>
                        <a:t>Free of cost, as it is an open source software.</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22498743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RDBMS vs. MapReduce</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489706146"/>
              </p:ext>
            </p:extLst>
          </p:nvPr>
        </p:nvGraphicFramePr>
        <p:xfrm>
          <a:off x="1616300" y="1344211"/>
          <a:ext cx="8496944" cy="5377264"/>
        </p:xfrm>
        <a:graphic>
          <a:graphicData uri="http://schemas.openxmlformats.org/drawingml/2006/table">
            <a:tbl>
              <a:tblPr firstRow="1" firstCol="1" bandRow="1">
                <a:tableStyleId>{5C22544A-7EE6-4342-B048-85BDC9FD1C3A}</a:tableStyleId>
              </a:tblPr>
              <a:tblGrid>
                <a:gridCol w="2144089">
                  <a:extLst>
                    <a:ext uri="{9D8B030D-6E8A-4147-A177-3AD203B41FA5}">
                      <a16:colId xmlns:a16="http://schemas.microsoft.com/office/drawing/2014/main" val="20000"/>
                    </a:ext>
                  </a:extLst>
                </a:gridCol>
                <a:gridCol w="3112495">
                  <a:extLst>
                    <a:ext uri="{9D8B030D-6E8A-4147-A177-3AD203B41FA5}">
                      <a16:colId xmlns:a16="http://schemas.microsoft.com/office/drawing/2014/main" val="20001"/>
                    </a:ext>
                  </a:extLst>
                </a:gridCol>
                <a:gridCol w="3240360">
                  <a:extLst>
                    <a:ext uri="{9D8B030D-6E8A-4147-A177-3AD203B41FA5}">
                      <a16:colId xmlns:a16="http://schemas.microsoft.com/office/drawing/2014/main" val="20002"/>
                    </a:ext>
                  </a:extLst>
                </a:gridCol>
              </a:tblGrid>
              <a:tr h="871797">
                <a:tc>
                  <a:txBody>
                    <a:bodyPr/>
                    <a:lstStyle/>
                    <a:p>
                      <a:pPr>
                        <a:lnSpc>
                          <a:spcPct val="107000"/>
                        </a:lnSpc>
                        <a:spcAft>
                          <a:spcPts val="0"/>
                        </a:spcAft>
                      </a:pPr>
                      <a:r>
                        <a:rPr lang="en-IN" sz="2400" dirty="0">
                          <a:effectLst/>
                        </a:rPr>
                        <a:t>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dirty="0">
                          <a:effectLst/>
                        </a:rPr>
                        <a:t>Traditional RDBMS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a:effectLst/>
                        </a:rPr>
                        <a:t>MapReduce</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0"/>
                  </a:ext>
                </a:extLst>
              </a:tr>
              <a:tr h="453840">
                <a:tc>
                  <a:txBody>
                    <a:bodyPr/>
                    <a:lstStyle/>
                    <a:p>
                      <a:pPr>
                        <a:lnSpc>
                          <a:spcPct val="107000"/>
                        </a:lnSpc>
                        <a:spcAft>
                          <a:spcPts val="0"/>
                        </a:spcAft>
                      </a:pPr>
                      <a:r>
                        <a:rPr lang="en-IN" sz="2400">
                          <a:effectLst/>
                        </a:rPr>
                        <a:t>Data size</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dirty="0">
                          <a:effectLst/>
                        </a:rPr>
                        <a:t>Gigabytes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a:effectLst/>
                        </a:rPr>
                        <a:t>Petabytes</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1"/>
                  </a:ext>
                </a:extLst>
              </a:tr>
              <a:tr h="871797">
                <a:tc>
                  <a:txBody>
                    <a:bodyPr/>
                    <a:lstStyle/>
                    <a:p>
                      <a:pPr>
                        <a:lnSpc>
                          <a:spcPct val="107000"/>
                        </a:lnSpc>
                        <a:spcAft>
                          <a:spcPts val="0"/>
                        </a:spcAft>
                      </a:pPr>
                      <a:r>
                        <a:rPr lang="en-IN" sz="2400">
                          <a:effectLst/>
                        </a:rPr>
                        <a:t>Access</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dirty="0">
                          <a:effectLst/>
                        </a:rPr>
                        <a:t>Interactive and batch</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a:effectLst/>
                        </a:rPr>
                        <a:t>Batch</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2"/>
                  </a:ext>
                </a:extLst>
              </a:tr>
              <a:tr h="909155">
                <a:tc>
                  <a:txBody>
                    <a:bodyPr/>
                    <a:lstStyle/>
                    <a:p>
                      <a:pPr>
                        <a:lnSpc>
                          <a:spcPct val="107000"/>
                        </a:lnSpc>
                        <a:spcAft>
                          <a:spcPts val="0"/>
                        </a:spcAft>
                      </a:pPr>
                      <a:r>
                        <a:rPr lang="en-IN" sz="2400">
                          <a:effectLst/>
                        </a:rPr>
                        <a:t>Updates</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dirty="0">
                          <a:effectLst/>
                        </a:rPr>
                        <a:t>Read and </a:t>
                      </a:r>
                    </a:p>
                    <a:p>
                      <a:pPr>
                        <a:lnSpc>
                          <a:spcPct val="107000"/>
                        </a:lnSpc>
                        <a:spcAft>
                          <a:spcPts val="0"/>
                        </a:spcAft>
                      </a:pPr>
                      <a:r>
                        <a:rPr lang="en-IN" sz="2400" dirty="0">
                          <a:effectLst/>
                        </a:rPr>
                        <a:t>write many times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dirty="0">
                          <a:effectLst/>
                        </a:rPr>
                        <a:t>Write once, </a:t>
                      </a:r>
                    </a:p>
                    <a:p>
                      <a:pPr>
                        <a:lnSpc>
                          <a:spcPct val="107000"/>
                        </a:lnSpc>
                        <a:spcAft>
                          <a:spcPts val="0"/>
                        </a:spcAft>
                      </a:pPr>
                      <a:r>
                        <a:rPr lang="en-IN" sz="2400" dirty="0">
                          <a:effectLst/>
                        </a:rPr>
                        <a:t>read many times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3"/>
                  </a:ext>
                </a:extLst>
              </a:tr>
              <a:tr h="909155">
                <a:tc>
                  <a:txBody>
                    <a:bodyPr/>
                    <a:lstStyle/>
                    <a:p>
                      <a:pPr>
                        <a:lnSpc>
                          <a:spcPct val="107000"/>
                        </a:lnSpc>
                        <a:spcAft>
                          <a:spcPts val="0"/>
                        </a:spcAft>
                      </a:pPr>
                      <a:r>
                        <a:rPr lang="en-IN" sz="2400">
                          <a:effectLst/>
                        </a:rPr>
                        <a:t>Transactions</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dirty="0">
                          <a:effectLst/>
                        </a:rPr>
                        <a:t>ACID</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a:effectLst/>
                        </a:rPr>
                        <a:t>None</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4"/>
                  </a:ext>
                </a:extLst>
              </a:tr>
              <a:tr h="453840">
                <a:tc>
                  <a:txBody>
                    <a:bodyPr/>
                    <a:lstStyle/>
                    <a:p>
                      <a:pPr>
                        <a:lnSpc>
                          <a:spcPct val="107000"/>
                        </a:lnSpc>
                        <a:spcAft>
                          <a:spcPts val="0"/>
                        </a:spcAft>
                      </a:pPr>
                      <a:r>
                        <a:rPr lang="en-IN" sz="2400">
                          <a:effectLst/>
                        </a:rPr>
                        <a:t>Structure</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dirty="0">
                          <a:effectLst/>
                        </a:rPr>
                        <a:t>Schema-on-write</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a:effectLst/>
                        </a:rPr>
                        <a:t>Schema-on-read</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5"/>
                  </a:ext>
                </a:extLst>
              </a:tr>
              <a:tr h="453840">
                <a:tc>
                  <a:txBody>
                    <a:bodyPr/>
                    <a:lstStyle/>
                    <a:p>
                      <a:pPr>
                        <a:lnSpc>
                          <a:spcPct val="107000"/>
                        </a:lnSpc>
                        <a:spcAft>
                          <a:spcPts val="0"/>
                        </a:spcAft>
                      </a:pPr>
                      <a:r>
                        <a:rPr lang="en-IN" sz="2400">
                          <a:effectLst/>
                        </a:rPr>
                        <a:t>Integrity</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dirty="0">
                          <a:effectLst/>
                        </a:rPr>
                        <a:t>High</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a:effectLst/>
                        </a:rPr>
                        <a:t>Low</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6"/>
                  </a:ext>
                </a:extLst>
              </a:tr>
              <a:tr h="453840">
                <a:tc>
                  <a:txBody>
                    <a:bodyPr/>
                    <a:lstStyle/>
                    <a:p>
                      <a:pPr>
                        <a:lnSpc>
                          <a:spcPct val="107000"/>
                        </a:lnSpc>
                        <a:spcAft>
                          <a:spcPts val="0"/>
                        </a:spcAft>
                      </a:pPr>
                      <a:r>
                        <a:rPr lang="en-IN" sz="2400">
                          <a:effectLst/>
                        </a:rPr>
                        <a:t>Scaling</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a:effectLst/>
                        </a:rPr>
                        <a:t>Nonlinear</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2400" dirty="0">
                          <a:effectLst/>
                        </a:rPr>
                        <a:t>Linear</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7"/>
                  </a:ext>
                </a:extLst>
              </a:tr>
            </a:tbl>
          </a:graphicData>
        </a:graphic>
      </p:graphicFrame>
      <p:sp>
        <p:nvSpPr>
          <p:cNvPr id="4" name="Slide Number Placeholder 3"/>
          <p:cNvSpPr>
            <a:spLocks noGrp="1"/>
          </p:cNvSpPr>
          <p:nvPr>
            <p:ph type="sldNum" sz="quarter" idx="12"/>
          </p:nvPr>
        </p:nvSpPr>
        <p:spPr/>
        <p:txBody>
          <a:bodyPr/>
          <a:lstStyle/>
          <a:p>
            <a:fld id="{A2CB05B2-B40B-4273-A18A-4FB6E84A53C1}" type="slidenum">
              <a:rPr lang="ko-KR" altLang="en-US" smtClean="0"/>
              <a:pPr/>
              <a:t>42</a:t>
            </a:fld>
            <a:endParaRPr lang="ko-KR" altLang="en-US"/>
          </a:p>
        </p:txBody>
      </p:sp>
    </p:spTree>
    <p:extLst>
      <p:ext uri="{BB962C8B-B14F-4D97-AF65-F5344CB8AC3E}">
        <p14:creationId xmlns:p14="http://schemas.microsoft.com/office/powerpoint/2010/main" val="3107784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Classification of Digital Data</a:t>
            </a:r>
          </a:p>
        </p:txBody>
      </p:sp>
      <p:pic>
        <p:nvPicPr>
          <p:cNvPr id="5" name="Content Placeholder 4"/>
          <p:cNvPicPr>
            <a:picLocks noGrp="1" noChangeAspect="1"/>
          </p:cNvPicPr>
          <p:nvPr>
            <p:ph idx="1"/>
          </p:nvPr>
        </p:nvPicPr>
        <p:blipFill>
          <a:blip r:embed="rId2"/>
          <a:stretch>
            <a:fillRect/>
          </a:stretch>
        </p:blipFill>
        <p:spPr>
          <a:xfrm>
            <a:off x="838200" y="1824549"/>
            <a:ext cx="4343400" cy="1025553"/>
          </a:xfrm>
          <a:prstGeom prst="rect">
            <a:avLst/>
          </a:prstGeom>
        </p:spPr>
      </p:pic>
      <p:pic>
        <p:nvPicPr>
          <p:cNvPr id="7" name="Picture 6">
            <a:extLst>
              <a:ext uri="{FF2B5EF4-FFF2-40B4-BE49-F238E27FC236}">
                <a16:creationId xmlns:a16="http://schemas.microsoft.com/office/drawing/2014/main" id="{72BB0BF3-4C68-40F5-B91F-532A536A85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545816"/>
            <a:ext cx="6169285" cy="3329086"/>
          </a:xfrm>
          <a:prstGeom prst="rect">
            <a:avLst/>
          </a:prstGeom>
        </p:spPr>
      </p:pic>
      <p:pic>
        <p:nvPicPr>
          <p:cNvPr id="6" name="Picture 5">
            <a:extLst>
              <a:ext uri="{FF2B5EF4-FFF2-40B4-BE49-F238E27FC236}">
                <a16:creationId xmlns:a16="http://schemas.microsoft.com/office/drawing/2014/main" id="{BC036789-3F2C-4BE5-BE37-BA7D7FA73E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9840" y="1262698"/>
            <a:ext cx="6831725" cy="2149257"/>
          </a:xfrm>
          <a:prstGeom prst="rect">
            <a:avLst/>
          </a:prstGeom>
        </p:spPr>
      </p:pic>
    </p:spTree>
    <p:extLst>
      <p:ext uri="{BB962C8B-B14F-4D97-AF65-F5344CB8AC3E}">
        <p14:creationId xmlns:p14="http://schemas.microsoft.com/office/powerpoint/2010/main" val="1508688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Classification of Digital Data</a:t>
            </a:r>
          </a:p>
        </p:txBody>
      </p:sp>
      <p:pic>
        <p:nvPicPr>
          <p:cNvPr id="5" name="Content Placeholder 4"/>
          <p:cNvPicPr>
            <a:picLocks noGrp="1" noChangeAspect="1"/>
          </p:cNvPicPr>
          <p:nvPr>
            <p:ph idx="1"/>
          </p:nvPr>
        </p:nvPicPr>
        <p:blipFill>
          <a:blip r:embed="rId2"/>
          <a:stretch>
            <a:fillRect/>
          </a:stretch>
        </p:blipFill>
        <p:spPr>
          <a:xfrm>
            <a:off x="838200" y="1563968"/>
            <a:ext cx="4343400" cy="1025553"/>
          </a:xfrm>
          <a:prstGeom prst="rect">
            <a:avLst/>
          </a:prstGeom>
        </p:spPr>
      </p:pic>
      <p:pic>
        <p:nvPicPr>
          <p:cNvPr id="4" name="Picture 3">
            <a:extLst>
              <a:ext uri="{FF2B5EF4-FFF2-40B4-BE49-F238E27FC236}">
                <a16:creationId xmlns:a16="http://schemas.microsoft.com/office/drawing/2014/main" id="{990D82E6-B8B1-4968-9645-F4A43F269114}"/>
              </a:ext>
            </a:extLst>
          </p:cNvPr>
          <p:cNvPicPr>
            <a:picLocks noChangeAspect="1"/>
          </p:cNvPicPr>
          <p:nvPr/>
        </p:nvPicPr>
        <p:blipFill>
          <a:blip r:embed="rId3"/>
          <a:stretch>
            <a:fillRect/>
          </a:stretch>
        </p:blipFill>
        <p:spPr>
          <a:xfrm>
            <a:off x="838200" y="3065460"/>
            <a:ext cx="4247180" cy="2617944"/>
          </a:xfrm>
          <a:prstGeom prst="rect">
            <a:avLst/>
          </a:prstGeom>
        </p:spPr>
      </p:pic>
    </p:spTree>
    <p:extLst>
      <p:ext uri="{BB962C8B-B14F-4D97-AF65-F5344CB8AC3E}">
        <p14:creationId xmlns:p14="http://schemas.microsoft.com/office/powerpoint/2010/main" val="1042606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Structured data</a:t>
            </a:r>
          </a:p>
        </p:txBody>
      </p:sp>
      <p:sp>
        <p:nvSpPr>
          <p:cNvPr id="3" name="Content Placeholder 2"/>
          <p:cNvSpPr>
            <a:spLocks noGrp="1"/>
          </p:cNvSpPr>
          <p:nvPr>
            <p:ph idx="1"/>
          </p:nvPr>
        </p:nvSpPr>
        <p:spPr/>
        <p:txBody>
          <a:bodyPr/>
          <a:lstStyle/>
          <a:p>
            <a:r>
              <a:rPr lang="en-US" dirty="0"/>
              <a:t>When do we say that the data is structured??</a:t>
            </a:r>
          </a:p>
          <a:p>
            <a:r>
              <a:rPr lang="en-US" dirty="0"/>
              <a:t>Sources of structured data</a:t>
            </a:r>
          </a:p>
          <a:p>
            <a:endParaRPr lang="en-US" dirty="0"/>
          </a:p>
        </p:txBody>
      </p:sp>
      <p:pic>
        <p:nvPicPr>
          <p:cNvPr id="4" name="Picture 3"/>
          <p:cNvPicPr>
            <a:picLocks noChangeAspect="1"/>
          </p:cNvPicPr>
          <p:nvPr/>
        </p:nvPicPr>
        <p:blipFill>
          <a:blip r:embed="rId2"/>
          <a:stretch>
            <a:fillRect/>
          </a:stretch>
        </p:blipFill>
        <p:spPr>
          <a:xfrm>
            <a:off x="2020841" y="2833586"/>
            <a:ext cx="6590310" cy="3478314"/>
          </a:xfrm>
          <a:prstGeom prst="rect">
            <a:avLst/>
          </a:prstGeom>
        </p:spPr>
      </p:pic>
    </p:spTree>
    <p:extLst>
      <p:ext uri="{BB962C8B-B14F-4D97-AF65-F5344CB8AC3E}">
        <p14:creationId xmlns:p14="http://schemas.microsoft.com/office/powerpoint/2010/main" val="15412123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with structured data</a:t>
            </a:r>
          </a:p>
        </p:txBody>
      </p:sp>
      <p:sp>
        <p:nvSpPr>
          <p:cNvPr id="3" name="Content Placeholder 2"/>
          <p:cNvSpPr>
            <a:spLocks noGrp="1"/>
          </p:cNvSpPr>
          <p:nvPr>
            <p:ph idx="1"/>
          </p:nvPr>
        </p:nvSpPr>
        <p:spPr/>
        <p:txBody>
          <a:bodyPr/>
          <a:lstStyle/>
          <a:p>
            <a:r>
              <a:rPr lang="en-US" dirty="0"/>
              <a:t>Insert/update/delete</a:t>
            </a:r>
          </a:p>
          <a:p>
            <a:r>
              <a:rPr lang="en-US" dirty="0"/>
              <a:t>Indexing</a:t>
            </a:r>
          </a:p>
          <a:p>
            <a:r>
              <a:rPr lang="en-US" dirty="0"/>
              <a:t>Transaction processing</a:t>
            </a:r>
          </a:p>
          <a:p>
            <a:r>
              <a:rPr lang="en-US" dirty="0"/>
              <a:t>Security</a:t>
            </a:r>
          </a:p>
          <a:p>
            <a:r>
              <a:rPr lang="en-US" dirty="0"/>
              <a:t>Scalability</a:t>
            </a:r>
          </a:p>
          <a:p>
            <a:pPr marL="0" indent="0">
              <a:buNone/>
            </a:pPr>
            <a:endParaRPr lang="en-US" dirty="0"/>
          </a:p>
        </p:txBody>
      </p:sp>
      <p:pic>
        <p:nvPicPr>
          <p:cNvPr id="4" name="Picture 3"/>
          <p:cNvPicPr>
            <a:picLocks noChangeAspect="1"/>
          </p:cNvPicPr>
          <p:nvPr/>
        </p:nvPicPr>
        <p:blipFill>
          <a:blip r:embed="rId2"/>
          <a:stretch>
            <a:fillRect/>
          </a:stretch>
        </p:blipFill>
        <p:spPr>
          <a:xfrm>
            <a:off x="4608019" y="1825625"/>
            <a:ext cx="6837747" cy="3674590"/>
          </a:xfrm>
          <a:prstGeom prst="rect">
            <a:avLst/>
          </a:prstGeom>
        </p:spPr>
      </p:pic>
    </p:spTree>
    <p:extLst>
      <p:ext uri="{BB962C8B-B14F-4D97-AF65-F5344CB8AC3E}">
        <p14:creationId xmlns:p14="http://schemas.microsoft.com/office/powerpoint/2010/main" val="527999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Semi-structured data</a:t>
            </a:r>
          </a:p>
        </p:txBody>
      </p:sp>
      <p:sp>
        <p:nvSpPr>
          <p:cNvPr id="3" name="Content Placeholder 2"/>
          <p:cNvSpPr>
            <a:spLocks noGrp="1"/>
          </p:cNvSpPr>
          <p:nvPr>
            <p:ph idx="1"/>
          </p:nvPr>
        </p:nvSpPr>
        <p:spPr>
          <a:xfrm>
            <a:off x="838199" y="1447252"/>
            <a:ext cx="10702159" cy="5268858"/>
          </a:xfrm>
        </p:spPr>
        <p:txBody>
          <a:bodyPr/>
          <a:lstStyle/>
          <a:p>
            <a:pPr algn="just"/>
            <a:r>
              <a:rPr lang="en-US" dirty="0"/>
              <a:t>It does not conform to the data models that one typically associates with relational databases or any other form of data tables</a:t>
            </a:r>
          </a:p>
          <a:p>
            <a:pPr algn="just"/>
            <a:r>
              <a:rPr lang="en-US" dirty="0"/>
              <a:t>It uses tags to segregate semantic elements</a:t>
            </a:r>
          </a:p>
          <a:p>
            <a:endParaRPr lang="en-US" dirty="0"/>
          </a:p>
          <a:p>
            <a:endParaRPr lang="en-US" dirty="0"/>
          </a:p>
          <a:p>
            <a:endParaRPr lang="en-US" dirty="0"/>
          </a:p>
        </p:txBody>
      </p:sp>
      <p:pic>
        <p:nvPicPr>
          <p:cNvPr id="6" name="Picture 5"/>
          <p:cNvPicPr>
            <a:picLocks noChangeAspect="1"/>
          </p:cNvPicPr>
          <p:nvPr/>
        </p:nvPicPr>
        <p:blipFill rotWithShape="1">
          <a:blip r:embed="rId2"/>
          <a:srcRect t="4290"/>
          <a:stretch/>
        </p:blipFill>
        <p:spPr>
          <a:xfrm>
            <a:off x="2497664" y="2772815"/>
            <a:ext cx="8077361" cy="3680645"/>
          </a:xfrm>
          <a:prstGeom prst="rect">
            <a:avLst/>
          </a:prstGeom>
        </p:spPr>
      </p:pic>
    </p:spTree>
    <p:extLst>
      <p:ext uri="{BB962C8B-B14F-4D97-AF65-F5344CB8AC3E}">
        <p14:creationId xmlns:p14="http://schemas.microsoft.com/office/powerpoint/2010/main" val="14552699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2168</TotalTime>
  <Words>880</Words>
  <Application>Microsoft Office PowerPoint</Application>
  <PresentationFormat>Widescreen</PresentationFormat>
  <Paragraphs>159</Paragraphs>
  <Slides>42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42</vt:i4>
      </vt:variant>
    </vt:vector>
  </HeadingPairs>
  <TitlesOfParts>
    <vt:vector size="50" baseType="lpstr">
      <vt:lpstr>Arial</vt:lpstr>
      <vt:lpstr>Book Antiqua</vt:lpstr>
      <vt:lpstr>Bookman Old Style</vt:lpstr>
      <vt:lpstr>Calibri</vt:lpstr>
      <vt:lpstr>Calibri Light</vt:lpstr>
      <vt:lpstr>Cambria Math</vt:lpstr>
      <vt:lpstr>Wingdings</vt:lpstr>
      <vt:lpstr>Office Theme</vt:lpstr>
      <vt:lpstr>Road Map</vt:lpstr>
      <vt:lpstr>PowerPoint Presentation</vt:lpstr>
      <vt:lpstr>PowerPoint Presentation</vt:lpstr>
      <vt:lpstr>PowerPoint Presentation</vt:lpstr>
      <vt:lpstr>Classification of Digital Data</vt:lpstr>
      <vt:lpstr>Classification of Digital Data</vt:lpstr>
      <vt:lpstr>Structured data</vt:lpstr>
      <vt:lpstr>Working with structured data</vt:lpstr>
      <vt:lpstr>Semi-structured data</vt:lpstr>
      <vt:lpstr>Sources of semi-structured data</vt:lpstr>
      <vt:lpstr>Unstructured data</vt:lpstr>
      <vt:lpstr>Sources of unstructured data</vt:lpstr>
      <vt:lpstr>How to deal with unstructured data?</vt:lpstr>
      <vt:lpstr>Inclass#exercise</vt:lpstr>
      <vt:lpstr>Solution</vt:lpstr>
      <vt:lpstr>Let’s Discuss</vt:lpstr>
      <vt:lpstr>PowerPoint Presentation</vt:lpstr>
      <vt:lpstr>PowerPoint Presentation</vt:lpstr>
      <vt:lpstr>Big Data – Definitional Aspects</vt:lpstr>
      <vt:lpstr>Characteristics of Big data</vt:lpstr>
      <vt:lpstr>PowerPoint Presentation</vt:lpstr>
      <vt:lpstr>PowerPoint Presentation</vt:lpstr>
      <vt:lpstr>PowerPoint Presentation</vt:lpstr>
      <vt:lpstr>PowerPoint Presentation</vt:lpstr>
      <vt:lpstr>PowerPoint Presentation</vt:lpstr>
      <vt:lpstr>PowerPoint Presentation</vt:lpstr>
      <vt:lpstr>What is big data about?</vt:lpstr>
      <vt:lpstr>                                                                What is big data about - and not about?</vt:lpstr>
      <vt:lpstr>Big data Definition </vt:lpstr>
      <vt:lpstr>Types of Big Data</vt:lpstr>
      <vt:lpstr>Challenges with Big data</vt:lpstr>
      <vt:lpstr>PowerPoint Presentation</vt:lpstr>
      <vt:lpstr>PowerPoint Presentation</vt:lpstr>
      <vt:lpstr>PowerPoint Presentation</vt:lpstr>
      <vt:lpstr>Classification of Data Analytics</vt:lpstr>
      <vt:lpstr>Big data Analytics-Case studies</vt:lpstr>
      <vt:lpstr>Traditional Vs Big data Approach</vt:lpstr>
      <vt:lpstr>Use cases</vt:lpstr>
      <vt:lpstr>Data analytics</vt:lpstr>
      <vt:lpstr>Use cases</vt:lpstr>
      <vt:lpstr>RDBMS vs. Hadoop</vt:lpstr>
      <vt:lpstr>RDBMS vs. MapReduce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CSE-49</cp:lastModifiedBy>
  <cp:revision>19</cp:revision>
  <dcterms:created xsi:type="dcterms:W3CDTF">2020-07-26T10:24:21Z</dcterms:created>
  <dcterms:modified xsi:type="dcterms:W3CDTF">2023-08-02T08:16:57Z</dcterms:modified>
</cp:coreProperties>
</file>

<file path=docProps/thumbnail.jpeg>
</file>